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7" r:id="rId3"/>
    <p:sldId id="275" r:id="rId4"/>
    <p:sldId id="278" r:id="rId5"/>
    <p:sldId id="303" r:id="rId6"/>
    <p:sldId id="305" r:id="rId7"/>
    <p:sldId id="298" r:id="rId8"/>
    <p:sldId id="299" r:id="rId9"/>
    <p:sldId id="300" r:id="rId10"/>
    <p:sldId id="301" r:id="rId11"/>
    <p:sldId id="302"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0A7C34F-79DA-D573-3FF0-88CE85695A6F}" name="Auckland, Paul" initials="AP" userId="S::Paul.Auckland@enwl.co.uk::29afee82-0c1d-4dc5-a5aa-1324347e0a8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2A5A"/>
    <a:srgbClr val="7D4F82"/>
    <a:srgbClr val="C6E7E6"/>
    <a:srgbClr val="EB92A1"/>
    <a:srgbClr val="FFF5D2"/>
    <a:srgbClr val="E8669C"/>
    <a:srgbClr val="24BC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814" autoAdjust="0"/>
    <p:restoredTop sz="94647"/>
  </p:normalViewPr>
  <p:slideViewPr>
    <p:cSldViewPr snapToGrid="0" snapToObjects="1">
      <p:cViewPr varScale="1">
        <p:scale>
          <a:sx n="90" d="100"/>
          <a:sy n="90" d="100"/>
        </p:scale>
        <p:origin x="114"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21EB1D-FEF3-4D55-B6E9-9BB42DFC8A3B}" type="datetimeFigureOut">
              <a:rPr lang="en-GB" smtClean="0"/>
              <a:t>08/12/2023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500D8F-AC93-4A52-88DB-0DDFD28AAA1E}" type="slidenum">
              <a:rPr lang="en-GB" smtClean="0"/>
              <a:t>‹#›</a:t>
            </a:fld>
            <a:endParaRPr lang="en-GB" dirty="0"/>
          </a:p>
        </p:txBody>
      </p:sp>
    </p:spTree>
    <p:extLst>
      <p:ext uri="{BB962C8B-B14F-4D97-AF65-F5344CB8AC3E}">
        <p14:creationId xmlns:p14="http://schemas.microsoft.com/office/powerpoint/2010/main" val="2083156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F500D8F-AC93-4A52-88DB-0DDFD28AAA1E}" type="slidenum">
              <a:rPr lang="en-GB" smtClean="0"/>
              <a:t>3</a:t>
            </a:fld>
            <a:endParaRPr lang="en-GB" dirty="0"/>
          </a:p>
        </p:txBody>
      </p:sp>
    </p:spTree>
    <p:extLst>
      <p:ext uri="{BB962C8B-B14F-4D97-AF65-F5344CB8AC3E}">
        <p14:creationId xmlns:p14="http://schemas.microsoft.com/office/powerpoint/2010/main" val="1047481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F500D8F-AC93-4A52-88DB-0DDFD28AAA1E}" type="slidenum">
              <a:rPr lang="en-GB" smtClean="0"/>
              <a:t>6</a:t>
            </a:fld>
            <a:endParaRPr lang="en-GB" dirty="0"/>
          </a:p>
        </p:txBody>
      </p:sp>
    </p:spTree>
    <p:extLst>
      <p:ext uri="{BB962C8B-B14F-4D97-AF65-F5344CB8AC3E}">
        <p14:creationId xmlns:p14="http://schemas.microsoft.com/office/powerpoint/2010/main" val="3862472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F500D8F-AC93-4A52-88DB-0DDFD28AAA1E}" type="slidenum">
              <a:rPr lang="en-GB" smtClean="0"/>
              <a:t>7</a:t>
            </a:fld>
            <a:endParaRPr lang="en-GB" dirty="0"/>
          </a:p>
        </p:txBody>
      </p:sp>
    </p:spTree>
    <p:extLst>
      <p:ext uri="{BB962C8B-B14F-4D97-AF65-F5344CB8AC3E}">
        <p14:creationId xmlns:p14="http://schemas.microsoft.com/office/powerpoint/2010/main" val="3796613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Please do keep in touch.</a:t>
            </a:r>
          </a:p>
          <a:p>
            <a:endParaRPr lang="en-GB" dirty="0"/>
          </a:p>
          <a:p>
            <a:r>
              <a:rPr lang="en-GB" dirty="0"/>
              <a:t>If you haven’t already sign up to our newsletter – this is the best way to be the first to hear about our project.</a:t>
            </a:r>
          </a:p>
          <a:p>
            <a:r>
              <a:rPr lang="en-GB" dirty="0"/>
              <a:t>If you are working on a project and you want to talk to us please do get in touch.</a:t>
            </a:r>
          </a:p>
          <a:p>
            <a:endParaRPr lang="en-GB" dirty="0"/>
          </a:p>
          <a:p>
            <a:r>
              <a:rPr lang="en-GB" dirty="0"/>
              <a:t>Thank you for listening.</a:t>
            </a:r>
          </a:p>
        </p:txBody>
      </p:sp>
    </p:spTree>
    <p:extLst>
      <p:ext uri="{BB962C8B-B14F-4D97-AF65-F5344CB8AC3E}">
        <p14:creationId xmlns:p14="http://schemas.microsoft.com/office/powerpoint/2010/main" val="389780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2306B-11F2-724C-B7DB-1C9F27CE7C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13DA906-A941-154D-BF81-191787E875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5D1940-EAB6-5443-A83F-0C4DA0AB5A69}"/>
              </a:ext>
            </a:extLst>
          </p:cNvPr>
          <p:cNvSpPr>
            <a:spLocks noGrp="1"/>
          </p:cNvSpPr>
          <p:nvPr>
            <p:ph type="dt" sz="half" idx="10"/>
          </p:nvPr>
        </p:nvSpPr>
        <p:spPr/>
        <p:txBody>
          <a:bodyPr/>
          <a:lstStyle/>
          <a:p>
            <a:fld id="{D1D31B02-9DE8-6543-91D5-60C74CCF5EE6}" type="datetimeFigureOut">
              <a:rPr lang="en-US" smtClean="0"/>
              <a:t>12/8/2023</a:t>
            </a:fld>
            <a:endParaRPr lang="en-US" dirty="0"/>
          </a:p>
        </p:txBody>
      </p:sp>
      <p:sp>
        <p:nvSpPr>
          <p:cNvPr id="5" name="Footer Placeholder 4">
            <a:extLst>
              <a:ext uri="{FF2B5EF4-FFF2-40B4-BE49-F238E27FC236}">
                <a16:creationId xmlns:a16="http://schemas.microsoft.com/office/drawing/2014/main" id="{BF55A5AC-59A7-2745-A3A3-15C58D31A0C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2F863AA-1B47-764F-827B-C2EF639A1C0B}"/>
              </a:ext>
            </a:extLst>
          </p:cNvPr>
          <p:cNvSpPr>
            <a:spLocks noGrp="1"/>
          </p:cNvSpPr>
          <p:nvPr>
            <p:ph type="sldNum" sz="quarter" idx="12"/>
          </p:nvPr>
        </p:nvSpPr>
        <p:spPr/>
        <p:txBody>
          <a:bodyPr/>
          <a:lstStyle/>
          <a:p>
            <a:fld id="{72041024-E593-5C4D-9987-8B8E56828E9B}" type="slidenum">
              <a:rPr lang="en-US" smtClean="0"/>
              <a:t>‹#›</a:t>
            </a:fld>
            <a:endParaRPr lang="en-US" dirty="0"/>
          </a:p>
        </p:txBody>
      </p:sp>
    </p:spTree>
    <p:extLst>
      <p:ext uri="{BB962C8B-B14F-4D97-AF65-F5344CB8AC3E}">
        <p14:creationId xmlns:p14="http://schemas.microsoft.com/office/powerpoint/2010/main" val="1814503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C31C8-EA8E-8648-B758-B3F9D43BF31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2A28F7-FEC2-784B-BF8F-97CF4C0133E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18D723-75CC-9740-B2D9-1D7A894B0892}"/>
              </a:ext>
            </a:extLst>
          </p:cNvPr>
          <p:cNvSpPr>
            <a:spLocks noGrp="1"/>
          </p:cNvSpPr>
          <p:nvPr>
            <p:ph type="dt" sz="half" idx="10"/>
          </p:nvPr>
        </p:nvSpPr>
        <p:spPr/>
        <p:txBody>
          <a:bodyPr/>
          <a:lstStyle/>
          <a:p>
            <a:fld id="{D1D31B02-9DE8-6543-91D5-60C74CCF5EE6}" type="datetimeFigureOut">
              <a:rPr lang="en-US" smtClean="0"/>
              <a:t>12/8/2023</a:t>
            </a:fld>
            <a:endParaRPr lang="en-US" dirty="0"/>
          </a:p>
        </p:txBody>
      </p:sp>
      <p:sp>
        <p:nvSpPr>
          <p:cNvPr id="5" name="Footer Placeholder 4">
            <a:extLst>
              <a:ext uri="{FF2B5EF4-FFF2-40B4-BE49-F238E27FC236}">
                <a16:creationId xmlns:a16="http://schemas.microsoft.com/office/drawing/2014/main" id="{D184E2B3-7772-1D41-9545-0D4EBDE92FB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CA498F8-E622-8749-AB32-A432D02E449D}"/>
              </a:ext>
            </a:extLst>
          </p:cNvPr>
          <p:cNvSpPr>
            <a:spLocks noGrp="1"/>
          </p:cNvSpPr>
          <p:nvPr>
            <p:ph type="sldNum" sz="quarter" idx="12"/>
          </p:nvPr>
        </p:nvSpPr>
        <p:spPr/>
        <p:txBody>
          <a:bodyPr/>
          <a:lstStyle/>
          <a:p>
            <a:fld id="{72041024-E593-5C4D-9987-8B8E56828E9B}" type="slidenum">
              <a:rPr lang="en-US" smtClean="0"/>
              <a:t>‹#›</a:t>
            </a:fld>
            <a:endParaRPr lang="en-US" dirty="0"/>
          </a:p>
        </p:txBody>
      </p:sp>
    </p:spTree>
    <p:extLst>
      <p:ext uri="{BB962C8B-B14F-4D97-AF65-F5344CB8AC3E}">
        <p14:creationId xmlns:p14="http://schemas.microsoft.com/office/powerpoint/2010/main" val="2643722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8301FA8-EA16-A549-94C1-1635D22791B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F06E5A-21DB-594D-9271-2B0D0B09919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540189-9516-C24B-896E-BFC55B7387CA}"/>
              </a:ext>
            </a:extLst>
          </p:cNvPr>
          <p:cNvSpPr>
            <a:spLocks noGrp="1"/>
          </p:cNvSpPr>
          <p:nvPr>
            <p:ph type="dt" sz="half" idx="10"/>
          </p:nvPr>
        </p:nvSpPr>
        <p:spPr/>
        <p:txBody>
          <a:bodyPr/>
          <a:lstStyle/>
          <a:p>
            <a:fld id="{D1D31B02-9DE8-6543-91D5-60C74CCF5EE6}" type="datetimeFigureOut">
              <a:rPr lang="en-US" smtClean="0"/>
              <a:t>12/8/2023</a:t>
            </a:fld>
            <a:endParaRPr lang="en-US" dirty="0"/>
          </a:p>
        </p:txBody>
      </p:sp>
      <p:sp>
        <p:nvSpPr>
          <p:cNvPr id="5" name="Footer Placeholder 4">
            <a:extLst>
              <a:ext uri="{FF2B5EF4-FFF2-40B4-BE49-F238E27FC236}">
                <a16:creationId xmlns:a16="http://schemas.microsoft.com/office/drawing/2014/main" id="{ABF3B9F7-27ED-2442-815F-48F41C36975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55E675E-3B20-D349-B1FA-61021A9BE074}"/>
              </a:ext>
            </a:extLst>
          </p:cNvPr>
          <p:cNvSpPr>
            <a:spLocks noGrp="1"/>
          </p:cNvSpPr>
          <p:nvPr>
            <p:ph type="sldNum" sz="quarter" idx="12"/>
          </p:nvPr>
        </p:nvSpPr>
        <p:spPr/>
        <p:txBody>
          <a:bodyPr/>
          <a:lstStyle/>
          <a:p>
            <a:fld id="{72041024-E593-5C4D-9987-8B8E56828E9B}" type="slidenum">
              <a:rPr lang="en-US" smtClean="0"/>
              <a:t>‹#›</a:t>
            </a:fld>
            <a:endParaRPr lang="en-US" dirty="0"/>
          </a:p>
        </p:txBody>
      </p:sp>
    </p:spTree>
    <p:extLst>
      <p:ext uri="{BB962C8B-B14F-4D97-AF65-F5344CB8AC3E}">
        <p14:creationId xmlns:p14="http://schemas.microsoft.com/office/powerpoint/2010/main" val="242168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88252-A5F1-554D-90A5-8661F8CC66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F7A2CF-29F8-7541-BAB5-8AB493E8870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7DAAEA-C432-704F-9E1A-443879C3FCBC}"/>
              </a:ext>
            </a:extLst>
          </p:cNvPr>
          <p:cNvSpPr>
            <a:spLocks noGrp="1"/>
          </p:cNvSpPr>
          <p:nvPr>
            <p:ph type="dt" sz="half" idx="10"/>
          </p:nvPr>
        </p:nvSpPr>
        <p:spPr/>
        <p:txBody>
          <a:bodyPr/>
          <a:lstStyle/>
          <a:p>
            <a:fld id="{D1D31B02-9DE8-6543-91D5-60C74CCF5EE6}" type="datetimeFigureOut">
              <a:rPr lang="en-US" smtClean="0"/>
              <a:t>12/8/2023</a:t>
            </a:fld>
            <a:endParaRPr lang="en-US" dirty="0"/>
          </a:p>
        </p:txBody>
      </p:sp>
      <p:sp>
        <p:nvSpPr>
          <p:cNvPr id="5" name="Footer Placeholder 4">
            <a:extLst>
              <a:ext uri="{FF2B5EF4-FFF2-40B4-BE49-F238E27FC236}">
                <a16:creationId xmlns:a16="http://schemas.microsoft.com/office/drawing/2014/main" id="{1840CFE2-3867-8A4C-AAF9-84F0FD9886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5BBDA38-BF8D-8C49-A452-043AA4884965}"/>
              </a:ext>
            </a:extLst>
          </p:cNvPr>
          <p:cNvSpPr>
            <a:spLocks noGrp="1"/>
          </p:cNvSpPr>
          <p:nvPr>
            <p:ph type="sldNum" sz="quarter" idx="12"/>
          </p:nvPr>
        </p:nvSpPr>
        <p:spPr/>
        <p:txBody>
          <a:bodyPr/>
          <a:lstStyle/>
          <a:p>
            <a:fld id="{72041024-E593-5C4D-9987-8B8E56828E9B}" type="slidenum">
              <a:rPr lang="en-US" smtClean="0"/>
              <a:t>‹#›</a:t>
            </a:fld>
            <a:endParaRPr lang="en-US" dirty="0"/>
          </a:p>
        </p:txBody>
      </p:sp>
    </p:spTree>
    <p:extLst>
      <p:ext uri="{BB962C8B-B14F-4D97-AF65-F5344CB8AC3E}">
        <p14:creationId xmlns:p14="http://schemas.microsoft.com/office/powerpoint/2010/main" val="1727520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9550B-2CCD-944B-8B05-5CA8629149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CB7FD7-7E2B-F34E-9831-73E0E8FAC1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3C8DCA-F54B-9A47-865A-5D87005E329A}"/>
              </a:ext>
            </a:extLst>
          </p:cNvPr>
          <p:cNvSpPr>
            <a:spLocks noGrp="1"/>
          </p:cNvSpPr>
          <p:nvPr>
            <p:ph type="dt" sz="half" idx="10"/>
          </p:nvPr>
        </p:nvSpPr>
        <p:spPr/>
        <p:txBody>
          <a:bodyPr/>
          <a:lstStyle/>
          <a:p>
            <a:fld id="{D1D31B02-9DE8-6543-91D5-60C74CCF5EE6}" type="datetimeFigureOut">
              <a:rPr lang="en-US" smtClean="0"/>
              <a:t>12/8/2023</a:t>
            </a:fld>
            <a:endParaRPr lang="en-US" dirty="0"/>
          </a:p>
        </p:txBody>
      </p:sp>
      <p:sp>
        <p:nvSpPr>
          <p:cNvPr id="5" name="Footer Placeholder 4">
            <a:extLst>
              <a:ext uri="{FF2B5EF4-FFF2-40B4-BE49-F238E27FC236}">
                <a16:creationId xmlns:a16="http://schemas.microsoft.com/office/drawing/2014/main" id="{3F85B70E-6E1B-114E-8882-D69D3A189BA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39DAA99-F2A9-A140-9A17-1AC07C3029EF}"/>
              </a:ext>
            </a:extLst>
          </p:cNvPr>
          <p:cNvSpPr>
            <a:spLocks noGrp="1"/>
          </p:cNvSpPr>
          <p:nvPr>
            <p:ph type="sldNum" sz="quarter" idx="12"/>
          </p:nvPr>
        </p:nvSpPr>
        <p:spPr/>
        <p:txBody>
          <a:bodyPr/>
          <a:lstStyle/>
          <a:p>
            <a:fld id="{72041024-E593-5C4D-9987-8B8E56828E9B}" type="slidenum">
              <a:rPr lang="en-US" smtClean="0"/>
              <a:t>‹#›</a:t>
            </a:fld>
            <a:endParaRPr lang="en-US" dirty="0"/>
          </a:p>
        </p:txBody>
      </p:sp>
    </p:spTree>
    <p:extLst>
      <p:ext uri="{BB962C8B-B14F-4D97-AF65-F5344CB8AC3E}">
        <p14:creationId xmlns:p14="http://schemas.microsoft.com/office/powerpoint/2010/main" val="3743627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91A0C-0B9D-6B4D-8A84-5FD4A55714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8F91A4-61AF-2148-AFD9-30BBB0E0FFF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6168F2-A202-B945-8EA2-4EE9475FE5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239D33-DD49-DB40-BD7E-5B50B719FE04}"/>
              </a:ext>
            </a:extLst>
          </p:cNvPr>
          <p:cNvSpPr>
            <a:spLocks noGrp="1"/>
          </p:cNvSpPr>
          <p:nvPr>
            <p:ph type="dt" sz="half" idx="10"/>
          </p:nvPr>
        </p:nvSpPr>
        <p:spPr/>
        <p:txBody>
          <a:bodyPr/>
          <a:lstStyle/>
          <a:p>
            <a:fld id="{D1D31B02-9DE8-6543-91D5-60C74CCF5EE6}" type="datetimeFigureOut">
              <a:rPr lang="en-US" smtClean="0"/>
              <a:t>12/8/2023</a:t>
            </a:fld>
            <a:endParaRPr lang="en-US" dirty="0"/>
          </a:p>
        </p:txBody>
      </p:sp>
      <p:sp>
        <p:nvSpPr>
          <p:cNvPr id="6" name="Footer Placeholder 5">
            <a:extLst>
              <a:ext uri="{FF2B5EF4-FFF2-40B4-BE49-F238E27FC236}">
                <a16:creationId xmlns:a16="http://schemas.microsoft.com/office/drawing/2014/main" id="{31510434-DC4E-DC4C-AB40-ABCD975093D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CB9F781-6B0D-EB4A-9BC8-74BA0353305F}"/>
              </a:ext>
            </a:extLst>
          </p:cNvPr>
          <p:cNvSpPr>
            <a:spLocks noGrp="1"/>
          </p:cNvSpPr>
          <p:nvPr>
            <p:ph type="sldNum" sz="quarter" idx="12"/>
          </p:nvPr>
        </p:nvSpPr>
        <p:spPr/>
        <p:txBody>
          <a:bodyPr/>
          <a:lstStyle/>
          <a:p>
            <a:fld id="{72041024-E593-5C4D-9987-8B8E56828E9B}" type="slidenum">
              <a:rPr lang="en-US" smtClean="0"/>
              <a:t>‹#›</a:t>
            </a:fld>
            <a:endParaRPr lang="en-US" dirty="0"/>
          </a:p>
        </p:txBody>
      </p:sp>
    </p:spTree>
    <p:extLst>
      <p:ext uri="{BB962C8B-B14F-4D97-AF65-F5344CB8AC3E}">
        <p14:creationId xmlns:p14="http://schemas.microsoft.com/office/powerpoint/2010/main" val="2994397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3FD48-EAF6-F148-BF77-9F01040177E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06A511A-13F3-EA4C-A09F-D8BA8D6E6A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B435169-FAE5-C34C-BF72-E5B48862A01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8B7C89-B528-9241-A587-6EDD3D553A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E854975-D24A-E34C-AB4B-AB5505B185B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DD4B6B-8AD0-B444-BBBC-B30C651660F7}"/>
              </a:ext>
            </a:extLst>
          </p:cNvPr>
          <p:cNvSpPr>
            <a:spLocks noGrp="1"/>
          </p:cNvSpPr>
          <p:nvPr>
            <p:ph type="dt" sz="half" idx="10"/>
          </p:nvPr>
        </p:nvSpPr>
        <p:spPr/>
        <p:txBody>
          <a:bodyPr/>
          <a:lstStyle/>
          <a:p>
            <a:fld id="{D1D31B02-9DE8-6543-91D5-60C74CCF5EE6}" type="datetimeFigureOut">
              <a:rPr lang="en-US" smtClean="0"/>
              <a:t>12/8/2023</a:t>
            </a:fld>
            <a:endParaRPr lang="en-US" dirty="0"/>
          </a:p>
        </p:txBody>
      </p:sp>
      <p:sp>
        <p:nvSpPr>
          <p:cNvPr id="8" name="Footer Placeholder 7">
            <a:extLst>
              <a:ext uri="{FF2B5EF4-FFF2-40B4-BE49-F238E27FC236}">
                <a16:creationId xmlns:a16="http://schemas.microsoft.com/office/drawing/2014/main" id="{139ECA66-6962-4749-A506-558B76E5CB8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ADFEE89-205A-8E4D-BF80-06E77D736B91}"/>
              </a:ext>
            </a:extLst>
          </p:cNvPr>
          <p:cNvSpPr>
            <a:spLocks noGrp="1"/>
          </p:cNvSpPr>
          <p:nvPr>
            <p:ph type="sldNum" sz="quarter" idx="12"/>
          </p:nvPr>
        </p:nvSpPr>
        <p:spPr/>
        <p:txBody>
          <a:bodyPr/>
          <a:lstStyle/>
          <a:p>
            <a:fld id="{72041024-E593-5C4D-9987-8B8E56828E9B}" type="slidenum">
              <a:rPr lang="en-US" smtClean="0"/>
              <a:t>‹#›</a:t>
            </a:fld>
            <a:endParaRPr lang="en-US" dirty="0"/>
          </a:p>
        </p:txBody>
      </p:sp>
    </p:spTree>
    <p:extLst>
      <p:ext uri="{BB962C8B-B14F-4D97-AF65-F5344CB8AC3E}">
        <p14:creationId xmlns:p14="http://schemas.microsoft.com/office/powerpoint/2010/main" val="1018108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596E9-9C1A-E342-A91C-E27526597D1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02C64ED-D75A-A749-A358-50CE86B14325}"/>
              </a:ext>
            </a:extLst>
          </p:cNvPr>
          <p:cNvSpPr>
            <a:spLocks noGrp="1"/>
          </p:cNvSpPr>
          <p:nvPr>
            <p:ph type="dt" sz="half" idx="10"/>
          </p:nvPr>
        </p:nvSpPr>
        <p:spPr/>
        <p:txBody>
          <a:bodyPr/>
          <a:lstStyle/>
          <a:p>
            <a:fld id="{D1D31B02-9DE8-6543-91D5-60C74CCF5EE6}" type="datetimeFigureOut">
              <a:rPr lang="en-US" smtClean="0"/>
              <a:t>12/8/2023</a:t>
            </a:fld>
            <a:endParaRPr lang="en-US" dirty="0"/>
          </a:p>
        </p:txBody>
      </p:sp>
      <p:sp>
        <p:nvSpPr>
          <p:cNvPr id="4" name="Footer Placeholder 3">
            <a:extLst>
              <a:ext uri="{FF2B5EF4-FFF2-40B4-BE49-F238E27FC236}">
                <a16:creationId xmlns:a16="http://schemas.microsoft.com/office/drawing/2014/main" id="{F61C7A86-4DDC-2746-AD09-A1879431788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2446886-C25C-7744-A2D0-38F4AC73CDC7}"/>
              </a:ext>
            </a:extLst>
          </p:cNvPr>
          <p:cNvSpPr>
            <a:spLocks noGrp="1"/>
          </p:cNvSpPr>
          <p:nvPr>
            <p:ph type="sldNum" sz="quarter" idx="12"/>
          </p:nvPr>
        </p:nvSpPr>
        <p:spPr/>
        <p:txBody>
          <a:bodyPr/>
          <a:lstStyle/>
          <a:p>
            <a:fld id="{72041024-E593-5C4D-9987-8B8E56828E9B}" type="slidenum">
              <a:rPr lang="en-US" smtClean="0"/>
              <a:t>‹#›</a:t>
            </a:fld>
            <a:endParaRPr lang="en-US" dirty="0"/>
          </a:p>
        </p:txBody>
      </p:sp>
    </p:spTree>
    <p:extLst>
      <p:ext uri="{BB962C8B-B14F-4D97-AF65-F5344CB8AC3E}">
        <p14:creationId xmlns:p14="http://schemas.microsoft.com/office/powerpoint/2010/main" val="3491244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8BDBA2-7DC1-3D46-9CCC-7F23056ABCA4}"/>
              </a:ext>
            </a:extLst>
          </p:cNvPr>
          <p:cNvSpPr>
            <a:spLocks noGrp="1"/>
          </p:cNvSpPr>
          <p:nvPr>
            <p:ph type="dt" sz="half" idx="10"/>
          </p:nvPr>
        </p:nvSpPr>
        <p:spPr/>
        <p:txBody>
          <a:bodyPr/>
          <a:lstStyle/>
          <a:p>
            <a:fld id="{D1D31B02-9DE8-6543-91D5-60C74CCF5EE6}" type="datetimeFigureOut">
              <a:rPr lang="en-US" smtClean="0"/>
              <a:t>12/8/2023</a:t>
            </a:fld>
            <a:endParaRPr lang="en-US" dirty="0"/>
          </a:p>
        </p:txBody>
      </p:sp>
      <p:sp>
        <p:nvSpPr>
          <p:cNvPr id="3" name="Footer Placeholder 2">
            <a:extLst>
              <a:ext uri="{FF2B5EF4-FFF2-40B4-BE49-F238E27FC236}">
                <a16:creationId xmlns:a16="http://schemas.microsoft.com/office/drawing/2014/main" id="{A6C85381-16F4-654D-A069-371D301BDBD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75DF964-5317-8941-854F-21A5CECA8A23}"/>
              </a:ext>
            </a:extLst>
          </p:cNvPr>
          <p:cNvSpPr>
            <a:spLocks noGrp="1"/>
          </p:cNvSpPr>
          <p:nvPr>
            <p:ph type="sldNum" sz="quarter" idx="12"/>
          </p:nvPr>
        </p:nvSpPr>
        <p:spPr/>
        <p:txBody>
          <a:bodyPr/>
          <a:lstStyle/>
          <a:p>
            <a:fld id="{72041024-E593-5C4D-9987-8B8E56828E9B}" type="slidenum">
              <a:rPr lang="en-US" smtClean="0"/>
              <a:t>‹#›</a:t>
            </a:fld>
            <a:endParaRPr lang="en-US" dirty="0"/>
          </a:p>
        </p:txBody>
      </p:sp>
    </p:spTree>
    <p:extLst>
      <p:ext uri="{BB962C8B-B14F-4D97-AF65-F5344CB8AC3E}">
        <p14:creationId xmlns:p14="http://schemas.microsoft.com/office/powerpoint/2010/main" val="3287483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58157-39DC-D44D-9FA8-DE651EEB4C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B2B7A27-2ABD-594D-9CA4-9D10BE955C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399FC7A-E6EE-CC4B-B5F7-653EA55FDA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303B5F7-6069-9C47-BFF3-36DE2AF5A8CD}"/>
              </a:ext>
            </a:extLst>
          </p:cNvPr>
          <p:cNvSpPr>
            <a:spLocks noGrp="1"/>
          </p:cNvSpPr>
          <p:nvPr>
            <p:ph type="dt" sz="half" idx="10"/>
          </p:nvPr>
        </p:nvSpPr>
        <p:spPr/>
        <p:txBody>
          <a:bodyPr/>
          <a:lstStyle/>
          <a:p>
            <a:fld id="{D1D31B02-9DE8-6543-91D5-60C74CCF5EE6}" type="datetimeFigureOut">
              <a:rPr lang="en-US" smtClean="0"/>
              <a:t>12/8/2023</a:t>
            </a:fld>
            <a:endParaRPr lang="en-US" dirty="0"/>
          </a:p>
        </p:txBody>
      </p:sp>
      <p:sp>
        <p:nvSpPr>
          <p:cNvPr id="6" name="Footer Placeholder 5">
            <a:extLst>
              <a:ext uri="{FF2B5EF4-FFF2-40B4-BE49-F238E27FC236}">
                <a16:creationId xmlns:a16="http://schemas.microsoft.com/office/drawing/2014/main" id="{65B7BE71-37FD-0D4D-BCCC-C7EE4686B89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7B55FB6-8A67-D848-B37D-BE5862B40782}"/>
              </a:ext>
            </a:extLst>
          </p:cNvPr>
          <p:cNvSpPr>
            <a:spLocks noGrp="1"/>
          </p:cNvSpPr>
          <p:nvPr>
            <p:ph type="sldNum" sz="quarter" idx="12"/>
          </p:nvPr>
        </p:nvSpPr>
        <p:spPr/>
        <p:txBody>
          <a:bodyPr/>
          <a:lstStyle/>
          <a:p>
            <a:fld id="{72041024-E593-5C4D-9987-8B8E56828E9B}" type="slidenum">
              <a:rPr lang="en-US" smtClean="0"/>
              <a:t>‹#›</a:t>
            </a:fld>
            <a:endParaRPr lang="en-US" dirty="0"/>
          </a:p>
        </p:txBody>
      </p:sp>
    </p:spTree>
    <p:extLst>
      <p:ext uri="{BB962C8B-B14F-4D97-AF65-F5344CB8AC3E}">
        <p14:creationId xmlns:p14="http://schemas.microsoft.com/office/powerpoint/2010/main" val="2174904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8979C-08DB-134F-B324-3D66F0260A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CC7781C-3E3A-0A4F-BC96-DB1C473394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B2042089-7CAD-5541-BDC6-E84DA24EF9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FF0882-F6F5-CF47-B9D8-E59E0B0A3138}"/>
              </a:ext>
            </a:extLst>
          </p:cNvPr>
          <p:cNvSpPr>
            <a:spLocks noGrp="1"/>
          </p:cNvSpPr>
          <p:nvPr>
            <p:ph type="dt" sz="half" idx="10"/>
          </p:nvPr>
        </p:nvSpPr>
        <p:spPr/>
        <p:txBody>
          <a:bodyPr/>
          <a:lstStyle/>
          <a:p>
            <a:fld id="{D1D31B02-9DE8-6543-91D5-60C74CCF5EE6}" type="datetimeFigureOut">
              <a:rPr lang="en-US" smtClean="0"/>
              <a:t>12/8/2023</a:t>
            </a:fld>
            <a:endParaRPr lang="en-US" dirty="0"/>
          </a:p>
        </p:txBody>
      </p:sp>
      <p:sp>
        <p:nvSpPr>
          <p:cNvPr id="6" name="Footer Placeholder 5">
            <a:extLst>
              <a:ext uri="{FF2B5EF4-FFF2-40B4-BE49-F238E27FC236}">
                <a16:creationId xmlns:a16="http://schemas.microsoft.com/office/drawing/2014/main" id="{612B74E4-FFB0-D94E-BCCE-F40BB6240C0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1A41AD2-ACAF-F742-9A95-FC2906749AA1}"/>
              </a:ext>
            </a:extLst>
          </p:cNvPr>
          <p:cNvSpPr>
            <a:spLocks noGrp="1"/>
          </p:cNvSpPr>
          <p:nvPr>
            <p:ph type="sldNum" sz="quarter" idx="12"/>
          </p:nvPr>
        </p:nvSpPr>
        <p:spPr/>
        <p:txBody>
          <a:bodyPr/>
          <a:lstStyle/>
          <a:p>
            <a:fld id="{72041024-E593-5C4D-9987-8B8E56828E9B}" type="slidenum">
              <a:rPr lang="en-US" smtClean="0"/>
              <a:t>‹#›</a:t>
            </a:fld>
            <a:endParaRPr lang="en-US" dirty="0"/>
          </a:p>
        </p:txBody>
      </p:sp>
    </p:spTree>
    <p:extLst>
      <p:ext uri="{BB962C8B-B14F-4D97-AF65-F5344CB8AC3E}">
        <p14:creationId xmlns:p14="http://schemas.microsoft.com/office/powerpoint/2010/main" val="1416439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7608F4-7237-864D-8077-217C5BA12F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EF616D-9337-5E48-9652-C231CBF22B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7914F7-4F0B-3B44-8250-31969F03BB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D31B02-9DE8-6543-91D5-60C74CCF5EE6}" type="datetimeFigureOut">
              <a:rPr lang="en-US" smtClean="0"/>
              <a:t>12/8/2023</a:t>
            </a:fld>
            <a:endParaRPr lang="en-US" dirty="0"/>
          </a:p>
        </p:txBody>
      </p:sp>
      <p:sp>
        <p:nvSpPr>
          <p:cNvPr id="5" name="Footer Placeholder 4">
            <a:extLst>
              <a:ext uri="{FF2B5EF4-FFF2-40B4-BE49-F238E27FC236}">
                <a16:creationId xmlns:a16="http://schemas.microsoft.com/office/drawing/2014/main" id="{4855CF44-B3C2-4147-9D66-DEE12D88F3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F897B47-FCF0-954E-95EE-0C3061B3CD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41024-E593-5C4D-9987-8B8E56828E9B}" type="slidenum">
              <a:rPr lang="en-US" smtClean="0"/>
              <a:t>‹#›</a:t>
            </a:fld>
            <a:endParaRPr lang="en-US" dirty="0"/>
          </a:p>
        </p:txBody>
      </p:sp>
    </p:spTree>
    <p:extLst>
      <p:ext uri="{BB962C8B-B14F-4D97-AF65-F5344CB8AC3E}">
        <p14:creationId xmlns:p14="http://schemas.microsoft.com/office/powerpoint/2010/main" val="40843302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dcusa.co.uk/change/include-car-charging-stations-in-the-definition-for-non-final-demand/"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hyperlink" Target="https://www.dcusa.co.uk/change/cost-apportionment-factor-cap-methodology/" TargetMode="External"/><Relationship Id="rId5" Type="http://schemas.openxmlformats.org/officeDocument/2006/relationships/hyperlink" Target="https://smartenergycodecompany.co.uk/modifications/interoperability-checker-update/" TargetMode="External"/><Relationship Id="rId4" Type="http://schemas.openxmlformats.org/officeDocument/2006/relationships/hyperlink" Target="https://smartenergycodecompany.co.uk/modifications/allowing-generation-licence-holders-to-apply-export-mpan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ofgem.gov.uk/energy-policy-and-regulation/policy-and-regulatory-programmes/electricity-settlement-reform"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hyperlink" Target="https://www.chargingfutures.com/" TargetMode="External"/><Relationship Id="rId5" Type="http://schemas.openxmlformats.org/officeDocument/2006/relationships/hyperlink" Target="https://www.ofgem.gov.uk/publications/distribution-use-system-charges-significant-code-review-launch" TargetMode="External"/><Relationship Id="rId4" Type="http://schemas.openxmlformats.org/officeDocument/2006/relationships/hyperlink" Target="https://www.ofgem.gov.uk/energy-policy-and-regulation/policy-and-regulatory-programmes/energy-code-reform"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mailto:Communityandlocalenergy@enwl.co.uk"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www.retailenergycode.co.uk/" TargetMode="External"/><Relationship Id="rId3" Type="http://schemas.openxmlformats.org/officeDocument/2006/relationships/image" Target="../media/image3.png"/><Relationship Id="rId7" Type="http://schemas.openxmlformats.org/officeDocument/2006/relationships/hyperlink" Target="https://www.dcusa.co.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elexon.co.uk/" TargetMode="External"/><Relationship Id="rId5" Type="http://schemas.openxmlformats.org/officeDocument/2006/relationships/hyperlink" Target="https://www.gov.uk/government/organisations/department-for-energy-security-and-net-zero" TargetMode="External"/><Relationship Id="rId4" Type="http://schemas.openxmlformats.org/officeDocument/2006/relationships/hyperlink" Target="https://www.ofgem.gov.uk/" TargetMode="External"/><Relationship Id="rId9" Type="http://schemas.openxmlformats.org/officeDocument/2006/relationships/hyperlink" Target="https://smartenergycodecompany.co.uk/"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www.ofgem.gov.uk/publications/decision-future-local-energy-institutions-and-governance" TargetMode="External"/><Relationship Id="rId4" Type="http://schemas.openxmlformats.org/officeDocument/2006/relationships/hyperlink" Target="https://www.ofgem.gov.uk/publications/decision-frameworks-future-systems-and-network-regulation"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www.ofgem.gov.uk/sites/default/files/2023-11/ICE%202023%20-%20Consultation%20letter.pdf" TargetMode="External"/><Relationship Id="rId5" Type="http://schemas.openxmlformats.org/officeDocument/2006/relationships/hyperlink" Target="https://www.ofgem.gov.uk/publications/statutory-consultation-modifications-standard-and-special-conditions-electricity-distribution-licence" TargetMode="External"/><Relationship Id="rId4" Type="http://schemas.openxmlformats.org/officeDocument/2006/relationships/hyperlink" Target="https://www.ofgem.gov.uk/publications/statutory-consultation-modify-standard-licence-condition-31f-electricity-distribution-licence"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gov.uk/government/publications/energy-security-bill-factsheets"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hyperlink" Target="https://www.gov.uk/government/publications/heat-network-efficiency-scheme-hnes?utm_medium=email&amp;utm_campaign=govuk-notifications-topic&amp;utm_source=23d90b9a-63d5-4b16-9a03-1a2c6a2c1eba&amp;utm_content=daily" TargetMode="External"/><Relationship Id="rId5" Type="http://schemas.openxmlformats.org/officeDocument/2006/relationships/hyperlink" Target="https://www.gov.uk/government/publications/heat-pump-ready-programme-stream-2-wave-2-opportunities?utm_medium=email&amp;utm_campaign=govuk-notifications-topic&amp;utm_source=fb8ea3b5-24ee-46c4-8dae-4ece324afaba&amp;utm_content=daily" TargetMode="External"/><Relationship Id="rId4" Type="http://schemas.openxmlformats.org/officeDocument/2006/relationships/hyperlink" Target="https://www.gov.uk/government/news/communities-at-the-heart-of-new-fund-to-boost-local-growth-and-energy-security"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elexon.co.uk/mod-proposal/p441/" TargetMode="External"/><Relationship Id="rId7" Type="http://schemas.openxmlformats.org/officeDocument/2006/relationships/hyperlink" Target="https://www.dcusa.co.uk/change/pre-notifications-of-planned-supply-de-energisations/"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hyperlink" Target="https://www.dcusa.co.uk/change/discounts-from-tcr-charges-for-peaky-final-demand-customers/" TargetMode="External"/><Relationship Id="rId5" Type="http://schemas.openxmlformats.org/officeDocument/2006/relationships/hyperlink" Target="https://www.dcusa.co.uk/change/charging-de-energised-sites/" TargetMode="External"/><Relationship Id="rId4" Type="http://schemas.openxmlformats.org/officeDocument/2006/relationships/hyperlink" Target="https://recportal.co.uk/group/guest/-/consequential-cross-code-change-for-bsc-p441-complex-site-classes-cre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36A95E9-2C7E-4445-8F4D-70E9AEF3440E}"/>
              </a:ext>
            </a:extLst>
          </p:cNvPr>
          <p:cNvPicPr>
            <a:picLocks noChangeAspect="1"/>
          </p:cNvPicPr>
          <p:nvPr/>
        </p:nvPicPr>
        <p:blipFill>
          <a:blip r:embed="rId2"/>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3E1534EC-0B6B-DD44-87C3-6D7F19BD8160}"/>
              </a:ext>
            </a:extLst>
          </p:cNvPr>
          <p:cNvSpPr txBox="1"/>
          <p:nvPr/>
        </p:nvSpPr>
        <p:spPr>
          <a:xfrm>
            <a:off x="594360" y="1773936"/>
            <a:ext cx="10738036" cy="2092881"/>
          </a:xfrm>
          <a:prstGeom prst="rect">
            <a:avLst/>
          </a:prstGeom>
          <a:noFill/>
        </p:spPr>
        <p:txBody>
          <a:bodyPr wrap="square" rtlCol="0">
            <a:spAutoFit/>
          </a:bodyPr>
          <a:lstStyle/>
          <a:p>
            <a:pPr algn="ctr"/>
            <a:r>
              <a:rPr lang="en-GB" sz="4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Regulatory update for </a:t>
            </a:r>
          </a:p>
          <a:p>
            <a:pPr algn="ctr"/>
            <a:r>
              <a:rPr lang="en-GB" sz="4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community and local energy stakeholders </a:t>
            </a:r>
          </a:p>
          <a:p>
            <a:pPr algn="ctr">
              <a:spcBef>
                <a:spcPts val="1200"/>
              </a:spcBef>
              <a:spcAft>
                <a:spcPts val="600"/>
              </a:spcAft>
            </a:pPr>
            <a:r>
              <a:rPr lang="en-GB" sz="40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December</a:t>
            </a:r>
            <a:r>
              <a:rPr lang="en-GB" sz="4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2023</a:t>
            </a:r>
            <a:endParaRPr lang="en-GB" sz="4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
            <a:extLst>
              <a:ext uri="{FF2B5EF4-FFF2-40B4-BE49-F238E27FC236}">
                <a16:creationId xmlns:a16="http://schemas.microsoft.com/office/drawing/2014/main" id="{DA457E72-7773-5549-B713-B6EC4D47ABE0}"/>
              </a:ext>
            </a:extLst>
          </p:cNvPr>
          <p:cNvPicPr>
            <a:picLocks noChangeAspect="1"/>
          </p:cNvPicPr>
          <p:nvPr/>
        </p:nvPicPr>
        <p:blipFill>
          <a:blip r:embed="rId3"/>
          <a:stretch>
            <a:fillRect/>
          </a:stretch>
        </p:blipFill>
        <p:spPr>
          <a:xfrm>
            <a:off x="8744102" y="386588"/>
            <a:ext cx="2941422" cy="1131316"/>
          </a:xfrm>
          <a:prstGeom prst="rect">
            <a:avLst/>
          </a:prstGeom>
        </p:spPr>
      </p:pic>
    </p:spTree>
    <p:extLst>
      <p:ext uri="{BB962C8B-B14F-4D97-AF65-F5344CB8AC3E}">
        <p14:creationId xmlns:p14="http://schemas.microsoft.com/office/powerpoint/2010/main" val="1537508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2D42435-B94A-2B4C-A1A1-A38FAA06BDBA}"/>
              </a:ext>
            </a:extLst>
          </p:cNvPr>
          <p:cNvPicPr>
            <a:picLocks noChangeAspect="1"/>
          </p:cNvPicPr>
          <p:nvPr/>
        </p:nvPicPr>
        <p:blipFill>
          <a:blip r:embed="rId2"/>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3DC1BB8F-31D5-6347-8080-2E3A83D3AB51}"/>
              </a:ext>
            </a:extLst>
          </p:cNvPr>
          <p:cNvSpPr txBox="1"/>
          <p:nvPr/>
        </p:nvSpPr>
        <p:spPr>
          <a:xfrm>
            <a:off x="411479" y="384048"/>
            <a:ext cx="9297599"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3200" b="1" dirty="0">
                <a:solidFill>
                  <a:srgbClr val="002060"/>
                </a:solidFill>
                <a:latin typeface="+mn-lt"/>
              </a:rPr>
              <a:t>Industry Code Change Proposals/Modifications</a:t>
            </a:r>
            <a:endParaRPr kumimoji="0" lang="en-US" sz="3200" b="1" i="0" u="none" strike="noStrike" kern="1200" cap="none" spc="0" normalizeH="0" baseline="0" noProof="0" dirty="0">
              <a:ln>
                <a:noFill/>
              </a:ln>
              <a:solidFill>
                <a:srgbClr val="002060"/>
              </a:solidFill>
              <a:effectLst/>
              <a:uLnTx/>
              <a:uFillTx/>
              <a:latin typeface="Calibri" panose="020F0502020204030204" pitchFamily="34" charset="0"/>
              <a:ea typeface="+mn-ea"/>
              <a:cs typeface="Calibri" panose="020F0502020204030204" pitchFamily="34" charset="0"/>
            </a:endParaRPr>
          </a:p>
        </p:txBody>
      </p:sp>
      <p:graphicFrame>
        <p:nvGraphicFramePr>
          <p:cNvPr id="2" name="Table 4">
            <a:extLst>
              <a:ext uri="{FF2B5EF4-FFF2-40B4-BE49-F238E27FC236}">
                <a16:creationId xmlns:a16="http://schemas.microsoft.com/office/drawing/2014/main" id="{6FE8FDA8-996D-95CE-837F-B8F09DE8D06C}"/>
              </a:ext>
            </a:extLst>
          </p:cNvPr>
          <p:cNvGraphicFramePr>
            <a:graphicFrameLocks/>
          </p:cNvGraphicFramePr>
          <p:nvPr>
            <p:extLst>
              <p:ext uri="{D42A27DB-BD31-4B8C-83A1-F6EECF244321}">
                <p14:modId xmlns:p14="http://schemas.microsoft.com/office/powerpoint/2010/main" val="2868637673"/>
              </p:ext>
            </p:extLst>
          </p:nvPr>
        </p:nvGraphicFramePr>
        <p:xfrm>
          <a:off x="745733" y="886541"/>
          <a:ext cx="10515597" cy="4156456"/>
        </p:xfrm>
        <a:graphic>
          <a:graphicData uri="http://schemas.openxmlformats.org/drawingml/2006/table">
            <a:tbl>
              <a:tblPr firstRow="1" bandRow="1">
                <a:tableStyleId>{5C22544A-7EE6-4342-B048-85BDC9FD1C3A}</a:tableStyleId>
              </a:tblPr>
              <a:tblGrid>
                <a:gridCol w="3292011">
                  <a:extLst>
                    <a:ext uri="{9D8B030D-6E8A-4147-A177-3AD203B41FA5}">
                      <a16:colId xmlns:a16="http://schemas.microsoft.com/office/drawing/2014/main" val="2396416269"/>
                    </a:ext>
                  </a:extLst>
                </a:gridCol>
                <a:gridCol w="4253501">
                  <a:extLst>
                    <a:ext uri="{9D8B030D-6E8A-4147-A177-3AD203B41FA5}">
                      <a16:colId xmlns:a16="http://schemas.microsoft.com/office/drawing/2014/main" val="3142011886"/>
                    </a:ext>
                  </a:extLst>
                </a:gridCol>
                <a:gridCol w="2970085">
                  <a:extLst>
                    <a:ext uri="{9D8B030D-6E8A-4147-A177-3AD203B41FA5}">
                      <a16:colId xmlns:a16="http://schemas.microsoft.com/office/drawing/2014/main" val="1531519873"/>
                    </a:ext>
                  </a:extLst>
                </a:gridCol>
              </a:tblGrid>
              <a:tr h="370840">
                <a:tc>
                  <a:txBody>
                    <a:bodyPr/>
                    <a:lstStyle/>
                    <a:p>
                      <a:r>
                        <a:rPr lang="en-GB" sz="1400" dirty="0">
                          <a:latin typeface="+mn-lt"/>
                        </a:rPr>
                        <a:t>Title</a:t>
                      </a:r>
                    </a:p>
                  </a:txBody>
                  <a:tcPr/>
                </a:tc>
                <a:tc>
                  <a:txBody>
                    <a:bodyPr/>
                    <a:lstStyle/>
                    <a:p>
                      <a:r>
                        <a:rPr lang="en-GB" sz="1400" dirty="0">
                          <a:latin typeface="+mn-lt"/>
                        </a:rPr>
                        <a:t>Purpose of the change</a:t>
                      </a:r>
                    </a:p>
                  </a:txBody>
                  <a:tcPr/>
                </a:tc>
                <a:tc>
                  <a:txBody>
                    <a:bodyPr/>
                    <a:lstStyle/>
                    <a:p>
                      <a:r>
                        <a:rPr lang="en-GB" dirty="0"/>
                        <a:t>Link to website</a:t>
                      </a:r>
                    </a:p>
                  </a:txBody>
                  <a:tcPr/>
                </a:tc>
                <a:extLst>
                  <a:ext uri="{0D108BD9-81ED-4DB2-BD59-A6C34878D82A}">
                    <a16:rowId xmlns:a16="http://schemas.microsoft.com/office/drawing/2014/main" val="131408276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rgbClr val="002060"/>
                          </a:solidFill>
                          <a:latin typeface="+mn-lt"/>
                        </a:rPr>
                        <a:t>DCUSA Change Proposal (DCP) 420 ‘</a:t>
                      </a:r>
                      <a:r>
                        <a:rPr lang="en-GB" sz="1400" b="0" i="0" kern="1200" dirty="0">
                          <a:solidFill>
                            <a:srgbClr val="002060"/>
                          </a:solidFill>
                          <a:effectLst/>
                          <a:latin typeface="+mn-lt"/>
                          <a:ea typeface="+mn-ea"/>
                          <a:cs typeface="+mn-cs"/>
                        </a:rPr>
                        <a:t>Include Car Charging Stations in The Definition For Non-Final Demand’</a:t>
                      </a:r>
                    </a:p>
                  </a:txBody>
                  <a:tcPr marL="114300" marR="11430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kern="1200" dirty="0">
                          <a:solidFill>
                            <a:srgbClr val="002060"/>
                          </a:solidFill>
                          <a:effectLst/>
                          <a:latin typeface="+mn-lt"/>
                          <a:ea typeface="+mn-ea"/>
                          <a:cs typeface="+mn-cs"/>
                        </a:rPr>
                        <a:t>To expand the definition of Non-Final Demand to include Non-Domestic sites which are solely for the use of charging vehicles where electricity is sold with a commercial transaction to a private user.</a:t>
                      </a:r>
                      <a:endParaRPr lang="en-GB" sz="1400" b="0" dirty="0">
                        <a:solidFill>
                          <a:srgbClr val="002060"/>
                        </a:solidFill>
                        <a:effectLst/>
                        <a:latin typeface="+mn-lt"/>
                        <a:ea typeface="Calibri" panose="020F050202020403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rgbClr val="002060"/>
                          </a:solidFill>
                          <a:hlinkClick r:id="rId3">
                            <a:extLst>
                              <a:ext uri="{A12FA001-AC4F-418D-AE19-62706E023703}">
                                <ahyp:hlinkClr xmlns:ahyp="http://schemas.microsoft.com/office/drawing/2018/hyperlinkcolor" val="tx"/>
                              </a:ext>
                            </a:extLst>
                          </a:hlinkClick>
                        </a:rPr>
                        <a:t>Include Car Charging Stations In The Definition For Non-Final Demand – DCUSA</a:t>
                      </a:r>
                      <a:endParaRPr lang="en-GB" sz="1400" dirty="0">
                        <a:solidFill>
                          <a:srgbClr val="002060"/>
                        </a:solidFill>
                      </a:endParaRPr>
                    </a:p>
                  </a:txBody>
                  <a:tcPr marL="114300" marR="114300" marT="0" marB="0"/>
                </a:tc>
                <a:extLst>
                  <a:ext uri="{0D108BD9-81ED-4DB2-BD59-A6C34878D82A}">
                    <a16:rowId xmlns:a16="http://schemas.microsoft.com/office/drawing/2014/main" val="131522373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u="none" kern="1200" dirty="0">
                          <a:solidFill>
                            <a:srgbClr val="002060"/>
                          </a:solidFill>
                          <a:effectLst/>
                          <a:latin typeface="+mn-lt"/>
                          <a:ea typeface="+mn-ea"/>
                          <a:cs typeface="+mn-cs"/>
                        </a:rPr>
                        <a:t>SEC DP206 ‘Allowing Generation Licence Holders to Apply Export MPANs’</a:t>
                      </a:r>
                    </a:p>
                    <a:p>
                      <a:endParaRPr lang="en-GB" sz="1400" b="0" dirty="0">
                        <a:solidFill>
                          <a:srgbClr val="002060"/>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u="none" kern="1200" dirty="0">
                          <a:solidFill>
                            <a:srgbClr val="002060"/>
                          </a:solidFill>
                          <a:effectLst/>
                          <a:latin typeface="+mn-lt"/>
                          <a:ea typeface="+mn-ea"/>
                          <a:cs typeface="+mn-cs"/>
                        </a:rPr>
                        <a:t>To allow Electricity Generation Licence holders to register an Export MPAN. </a:t>
                      </a:r>
                    </a:p>
                  </a:txBody>
                  <a:tcPr/>
                </a:tc>
                <a:tc>
                  <a:txBody>
                    <a:bodyPr/>
                    <a:lstStyle/>
                    <a:p>
                      <a:pPr marL="0" algn="l" defTabSz="914400" rtl="0" eaLnBrk="1" latinLnBrk="0" hangingPunct="1">
                        <a:lnSpc>
                          <a:spcPct val="115000"/>
                        </a:lnSpc>
                        <a:spcBef>
                          <a:spcPts val="1200"/>
                        </a:spcBef>
                        <a:spcAft>
                          <a:spcPts val="1200"/>
                        </a:spcAft>
                      </a:pPr>
                      <a:r>
                        <a:rPr lang="en-GB" sz="1400" kern="1200" dirty="0">
                          <a:solidFill>
                            <a:srgbClr val="002060"/>
                          </a:solidFill>
                          <a:latin typeface="+mn-lt"/>
                          <a:ea typeface="+mn-ea"/>
                          <a:cs typeface="+mn-cs"/>
                          <a:hlinkClick r:id="rId4">
                            <a:extLst>
                              <a:ext uri="{A12FA001-AC4F-418D-AE19-62706E023703}">
                                <ahyp:hlinkClr xmlns:ahyp="http://schemas.microsoft.com/office/drawing/2018/hyperlinkcolor" val="tx"/>
                              </a:ext>
                            </a:extLst>
                          </a:hlinkClick>
                        </a:rPr>
                        <a:t>DP206 ‘Allowing Generation Licence Holders to Apply Export MPANs’</a:t>
                      </a:r>
                      <a:endParaRPr lang="en-GB" sz="1400" kern="1200" dirty="0">
                        <a:solidFill>
                          <a:srgbClr val="002060"/>
                        </a:solidFill>
                        <a:latin typeface="+mn-lt"/>
                        <a:ea typeface="+mn-ea"/>
                        <a:cs typeface="+mn-cs"/>
                      </a:endParaRPr>
                    </a:p>
                    <a:p>
                      <a:endParaRPr lang="en-GB" sz="1400" dirty="0">
                        <a:solidFill>
                          <a:srgbClr val="002060"/>
                        </a:solidFill>
                        <a:latin typeface="+mn-lt"/>
                      </a:endParaRPr>
                    </a:p>
                  </a:txBody>
                  <a:tcPr/>
                </a:tc>
                <a:extLst>
                  <a:ext uri="{0D108BD9-81ED-4DB2-BD59-A6C34878D82A}">
                    <a16:rowId xmlns:a16="http://schemas.microsoft.com/office/drawing/2014/main" val="16516676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u="none" kern="1200" dirty="0">
                          <a:solidFill>
                            <a:srgbClr val="002060"/>
                          </a:solidFill>
                          <a:effectLst/>
                          <a:latin typeface="+mn-lt"/>
                          <a:ea typeface="+mn-ea"/>
                          <a:cs typeface="+mn-cs"/>
                        </a:rPr>
                        <a:t>SEC MP241 ‘Interoperability Checker Update’</a:t>
                      </a:r>
                    </a:p>
                    <a:p>
                      <a:endParaRPr lang="en-GB" sz="1400" b="0" dirty="0">
                        <a:solidFill>
                          <a:srgbClr val="002060"/>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u="none" kern="1200" dirty="0">
                          <a:solidFill>
                            <a:srgbClr val="002060"/>
                          </a:solidFill>
                          <a:effectLst/>
                          <a:latin typeface="+mn-lt"/>
                          <a:ea typeface="+mn-ea"/>
                          <a:cs typeface="+mn-cs"/>
                        </a:rPr>
                        <a:t>To improve the customer experience of the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u="none" kern="1200" dirty="0">
                          <a:solidFill>
                            <a:srgbClr val="002060"/>
                          </a:solidFill>
                          <a:effectLst/>
                          <a:latin typeface="+mn-lt"/>
                          <a:ea typeface="+mn-ea"/>
                          <a:cs typeface="+mn-cs"/>
                        </a:rPr>
                        <a:t> Interoperability Checker Service tool to check whether their Smart Meter should be operating in Smart Mode </a:t>
                      </a:r>
                    </a:p>
                    <a:p>
                      <a:endParaRPr lang="en-GB" sz="1400" dirty="0">
                        <a:solidFill>
                          <a:srgbClr val="002060"/>
                        </a:solidFill>
                        <a:latin typeface="+mn-lt"/>
                      </a:endParaRPr>
                    </a:p>
                  </a:txBody>
                  <a:tcPr/>
                </a:tc>
                <a:tc>
                  <a:txBody>
                    <a:bodyPr/>
                    <a:lstStyle/>
                    <a:p>
                      <a:pPr marL="0" marR="0" lvl="0" indent="0" algn="l" defTabSz="914400" rtl="0" eaLnBrk="1" fontAlgn="auto" latinLnBrk="0" hangingPunct="1">
                        <a:lnSpc>
                          <a:spcPct val="115000"/>
                        </a:lnSpc>
                        <a:spcBef>
                          <a:spcPts val="1200"/>
                        </a:spcBef>
                        <a:spcAft>
                          <a:spcPts val="1200"/>
                        </a:spcAft>
                        <a:buClrTx/>
                        <a:buSzTx/>
                        <a:buFontTx/>
                        <a:buNone/>
                        <a:tabLst/>
                        <a:defRPr/>
                      </a:pPr>
                      <a:r>
                        <a:rPr lang="en-GB" sz="1400" kern="1200" dirty="0">
                          <a:solidFill>
                            <a:srgbClr val="002060"/>
                          </a:solidFill>
                          <a:latin typeface="+mn-lt"/>
                          <a:ea typeface="+mn-ea"/>
                          <a:cs typeface="+mn-cs"/>
                          <a:hlinkClick r:id="rId5">
                            <a:extLst>
                              <a:ext uri="{A12FA001-AC4F-418D-AE19-62706E023703}">
                                <ahyp:hlinkClr xmlns:ahyp="http://schemas.microsoft.com/office/drawing/2018/hyperlinkcolor" val="tx"/>
                              </a:ext>
                            </a:extLst>
                          </a:hlinkClick>
                        </a:rPr>
                        <a:t>SEC MP241 ‘Interoperability Checker Update’</a:t>
                      </a:r>
                      <a:endParaRPr lang="en-GB" sz="1400" kern="1200" dirty="0">
                        <a:solidFill>
                          <a:srgbClr val="002060"/>
                        </a:solidFill>
                        <a:latin typeface="+mn-lt"/>
                        <a:ea typeface="+mn-ea"/>
                        <a:cs typeface="+mn-cs"/>
                      </a:endParaRPr>
                    </a:p>
                    <a:p>
                      <a:endParaRPr lang="en-GB" sz="1400" dirty="0">
                        <a:solidFill>
                          <a:srgbClr val="002060"/>
                        </a:solidFill>
                        <a:latin typeface="+mn-lt"/>
                      </a:endParaRPr>
                    </a:p>
                  </a:txBody>
                  <a:tcPr/>
                </a:tc>
                <a:extLst>
                  <a:ext uri="{0D108BD9-81ED-4DB2-BD59-A6C34878D82A}">
                    <a16:rowId xmlns:a16="http://schemas.microsoft.com/office/drawing/2014/main" val="340864581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rgbClr val="002060"/>
                          </a:solidFill>
                          <a:highlight>
                            <a:srgbClr val="FF00FF"/>
                          </a:highlight>
                          <a:latin typeface="+mn-lt"/>
                        </a:rPr>
                        <a:t>DCUSA Change Proposal (DCP)</a:t>
                      </a:r>
                      <a:r>
                        <a:rPr lang="en-GB" sz="1400" b="0" u="none" kern="1200" dirty="0">
                          <a:solidFill>
                            <a:srgbClr val="002060"/>
                          </a:solidFill>
                          <a:effectLst/>
                          <a:highlight>
                            <a:srgbClr val="FF00FF"/>
                          </a:highlight>
                          <a:latin typeface="+mn-lt"/>
                          <a:ea typeface="+mn-ea"/>
                          <a:cs typeface="+mn-cs"/>
                        </a:rPr>
                        <a:t> 425 ‘Cost Apportionment Factor “cap” Methodology</a:t>
                      </a:r>
                      <a:r>
                        <a:rPr lang="en-GB" sz="1400" b="0" u="none" kern="1200" dirty="0">
                          <a:solidFill>
                            <a:srgbClr val="002060"/>
                          </a:solidFill>
                          <a:effectLst/>
                          <a:latin typeface="+mn-lt"/>
                          <a:ea typeface="+mn-ea"/>
                          <a:cs typeface="+mn-cs"/>
                        </a:rPr>
                        <a:t>’</a:t>
                      </a:r>
                    </a:p>
                    <a:p>
                      <a:endParaRPr lang="en-GB" sz="1400" b="0" dirty="0">
                        <a:solidFill>
                          <a:srgbClr val="002060"/>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u="none" kern="1200" dirty="0">
                          <a:solidFill>
                            <a:srgbClr val="002060"/>
                          </a:solidFill>
                          <a:effectLst/>
                          <a:latin typeface="+mn-lt"/>
                          <a:ea typeface="+mn-ea"/>
                          <a:cs typeface="+mn-cs"/>
                        </a:rPr>
                        <a:t>To provide further clarification as to how costs of Reinforcement are apportioned between the Company and the Customer (a Generation Connection) when the High-Cost Project Threshold is triggered.</a:t>
                      </a:r>
                    </a:p>
                  </a:txBody>
                  <a:tcPr/>
                </a:tc>
                <a:tc>
                  <a:txBody>
                    <a:bodyPr/>
                    <a:lstStyle/>
                    <a:p>
                      <a:pPr marL="0" marR="0" lvl="0" indent="0" algn="l" defTabSz="914400" rtl="0" eaLnBrk="1" fontAlgn="auto" latinLnBrk="0" hangingPunct="1">
                        <a:lnSpc>
                          <a:spcPct val="115000"/>
                        </a:lnSpc>
                        <a:spcBef>
                          <a:spcPts val="1200"/>
                        </a:spcBef>
                        <a:spcAft>
                          <a:spcPts val="1200"/>
                        </a:spcAft>
                        <a:buClrTx/>
                        <a:buSzTx/>
                        <a:buFontTx/>
                        <a:buNone/>
                        <a:tabLst/>
                        <a:defRPr/>
                      </a:pPr>
                      <a:r>
                        <a:rPr lang="en-GB" sz="1400" kern="1200" dirty="0">
                          <a:solidFill>
                            <a:srgbClr val="002060"/>
                          </a:solidFill>
                          <a:latin typeface="+mn-lt"/>
                          <a:ea typeface="+mn-ea"/>
                          <a:cs typeface="+mn-cs"/>
                          <a:hlinkClick r:id="rId6">
                            <a:extLst>
                              <a:ext uri="{A12FA001-AC4F-418D-AE19-62706E023703}">
                                <ahyp:hlinkClr xmlns:ahyp="http://schemas.microsoft.com/office/drawing/2018/hyperlinkcolor" val="tx"/>
                              </a:ext>
                            </a:extLst>
                          </a:hlinkClick>
                        </a:rPr>
                        <a:t>Cost Apportionment Factor “cap” Methodology - DCUSA</a:t>
                      </a:r>
                      <a:endParaRPr lang="en-GB" sz="1400" kern="1200" dirty="0">
                        <a:solidFill>
                          <a:srgbClr val="002060"/>
                        </a:solidFill>
                        <a:latin typeface="+mn-lt"/>
                        <a:ea typeface="+mn-ea"/>
                        <a:cs typeface="+mn-cs"/>
                      </a:endParaRPr>
                    </a:p>
                  </a:txBody>
                  <a:tcPr/>
                </a:tc>
                <a:extLst>
                  <a:ext uri="{0D108BD9-81ED-4DB2-BD59-A6C34878D82A}">
                    <a16:rowId xmlns:a16="http://schemas.microsoft.com/office/drawing/2014/main" val="1171582234"/>
                  </a:ext>
                </a:extLst>
              </a:tr>
            </a:tbl>
          </a:graphicData>
        </a:graphic>
      </p:graphicFrame>
    </p:spTree>
    <p:extLst>
      <p:ext uri="{BB962C8B-B14F-4D97-AF65-F5344CB8AC3E}">
        <p14:creationId xmlns:p14="http://schemas.microsoft.com/office/powerpoint/2010/main" val="2652406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2D42435-B94A-2B4C-A1A1-A38FAA06BDBA}"/>
              </a:ext>
            </a:extLst>
          </p:cNvPr>
          <p:cNvPicPr>
            <a:picLocks noChangeAspect="1"/>
          </p:cNvPicPr>
          <p:nvPr/>
        </p:nvPicPr>
        <p:blipFill>
          <a:blip r:embed="rId2"/>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3DC1BB8F-31D5-6347-8080-2E3A83D3AB51}"/>
              </a:ext>
            </a:extLst>
          </p:cNvPr>
          <p:cNvSpPr txBox="1"/>
          <p:nvPr/>
        </p:nvSpPr>
        <p:spPr>
          <a:xfrm>
            <a:off x="411479" y="384048"/>
            <a:ext cx="9297599"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3200" b="1" dirty="0">
                <a:solidFill>
                  <a:srgbClr val="002060"/>
                </a:solidFill>
                <a:latin typeface="+mn-lt"/>
              </a:rPr>
              <a:t>Authority-led Significant Code Review(s)</a:t>
            </a:r>
            <a:endParaRPr kumimoji="0" lang="en-US" sz="3200" b="1" i="0" u="none" strike="noStrike" kern="1200" cap="none" spc="0" normalizeH="0" baseline="0" noProof="0" dirty="0">
              <a:ln>
                <a:noFill/>
              </a:ln>
              <a:solidFill>
                <a:srgbClr val="002060"/>
              </a:solidFill>
              <a:effectLst/>
              <a:uLnTx/>
              <a:uFillTx/>
              <a:latin typeface="Calibri" panose="020F0502020204030204" pitchFamily="34" charset="0"/>
              <a:ea typeface="+mn-ea"/>
              <a:cs typeface="Calibri" panose="020F0502020204030204" pitchFamily="34" charset="0"/>
            </a:endParaRPr>
          </a:p>
        </p:txBody>
      </p:sp>
      <p:graphicFrame>
        <p:nvGraphicFramePr>
          <p:cNvPr id="2" name="Table 4">
            <a:extLst>
              <a:ext uri="{FF2B5EF4-FFF2-40B4-BE49-F238E27FC236}">
                <a16:creationId xmlns:a16="http://schemas.microsoft.com/office/drawing/2014/main" id="{6FE8FDA8-996D-95CE-837F-B8F09DE8D06C}"/>
              </a:ext>
            </a:extLst>
          </p:cNvPr>
          <p:cNvGraphicFramePr>
            <a:graphicFrameLocks/>
          </p:cNvGraphicFramePr>
          <p:nvPr>
            <p:extLst>
              <p:ext uri="{D42A27DB-BD31-4B8C-83A1-F6EECF244321}">
                <p14:modId xmlns:p14="http://schemas.microsoft.com/office/powerpoint/2010/main" val="1780271383"/>
              </p:ext>
            </p:extLst>
          </p:nvPr>
        </p:nvGraphicFramePr>
        <p:xfrm>
          <a:off x="411479" y="968823"/>
          <a:ext cx="11696058" cy="3632200"/>
        </p:xfrm>
        <a:graphic>
          <a:graphicData uri="http://schemas.openxmlformats.org/drawingml/2006/table">
            <a:tbl>
              <a:tblPr firstRow="1" bandRow="1">
                <a:tableStyleId>{5C22544A-7EE6-4342-B048-85BDC9FD1C3A}</a:tableStyleId>
              </a:tblPr>
              <a:tblGrid>
                <a:gridCol w="3661566">
                  <a:extLst>
                    <a:ext uri="{9D8B030D-6E8A-4147-A177-3AD203B41FA5}">
                      <a16:colId xmlns:a16="http://schemas.microsoft.com/office/drawing/2014/main" val="2396416269"/>
                    </a:ext>
                  </a:extLst>
                </a:gridCol>
                <a:gridCol w="4730991">
                  <a:extLst>
                    <a:ext uri="{9D8B030D-6E8A-4147-A177-3AD203B41FA5}">
                      <a16:colId xmlns:a16="http://schemas.microsoft.com/office/drawing/2014/main" val="3142011886"/>
                    </a:ext>
                  </a:extLst>
                </a:gridCol>
                <a:gridCol w="3303501">
                  <a:extLst>
                    <a:ext uri="{9D8B030D-6E8A-4147-A177-3AD203B41FA5}">
                      <a16:colId xmlns:a16="http://schemas.microsoft.com/office/drawing/2014/main" val="1531519873"/>
                    </a:ext>
                  </a:extLst>
                </a:gridCol>
              </a:tblGrid>
              <a:tr h="370840">
                <a:tc>
                  <a:txBody>
                    <a:bodyPr/>
                    <a:lstStyle/>
                    <a:p>
                      <a:r>
                        <a:rPr lang="en-GB" sz="1400" dirty="0">
                          <a:latin typeface="+mn-lt"/>
                        </a:rPr>
                        <a:t>Title</a:t>
                      </a:r>
                    </a:p>
                  </a:txBody>
                  <a:tcPr/>
                </a:tc>
                <a:tc>
                  <a:txBody>
                    <a:bodyPr/>
                    <a:lstStyle/>
                    <a:p>
                      <a:r>
                        <a:rPr lang="en-GB" sz="1400" dirty="0">
                          <a:latin typeface="+mn-lt"/>
                        </a:rPr>
                        <a:t>Purpose</a:t>
                      </a:r>
                    </a:p>
                  </a:txBody>
                  <a:tcPr/>
                </a:tc>
                <a:tc>
                  <a:txBody>
                    <a:bodyPr/>
                    <a:lstStyle/>
                    <a:p>
                      <a:r>
                        <a:rPr lang="en-GB" dirty="0"/>
                        <a:t>Link to website</a:t>
                      </a:r>
                    </a:p>
                  </a:txBody>
                  <a:tcPr/>
                </a:tc>
                <a:extLst>
                  <a:ext uri="{0D108BD9-81ED-4DB2-BD59-A6C34878D82A}">
                    <a16:rowId xmlns:a16="http://schemas.microsoft.com/office/drawing/2014/main" val="1314082761"/>
                  </a:ext>
                </a:extLst>
              </a:tr>
              <a:tr h="370840">
                <a:tc>
                  <a:txBody>
                    <a:bodyPr/>
                    <a:lstStyle/>
                    <a:p>
                      <a:r>
                        <a:rPr lang="en-US" sz="1400" b="0" kern="1200" dirty="0">
                          <a:solidFill>
                            <a:srgbClr val="002060"/>
                          </a:solidFill>
                          <a:effectLst/>
                          <a:latin typeface="+mn-lt"/>
                          <a:ea typeface="+mn-ea"/>
                          <a:cs typeface="+mn-cs"/>
                        </a:rPr>
                        <a:t>Market-wide Half-Hourly Settlement (MHHS)</a:t>
                      </a:r>
                      <a:endParaRPr lang="en-GB" sz="1400" b="0" dirty="0">
                        <a:solidFill>
                          <a:srgbClr val="002060"/>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kern="1200" dirty="0">
                          <a:solidFill>
                            <a:srgbClr val="002060"/>
                          </a:solidFill>
                          <a:effectLst/>
                          <a:latin typeface="+mn-lt"/>
                          <a:ea typeface="+mn-ea"/>
                          <a:cs typeface="+mn-cs"/>
                        </a:rPr>
                        <a:t>A key enabler of the move to a smarter, more flexible energy system and has a fundamental role in delivering the smart systems and flexibility plan.</a:t>
                      </a:r>
                      <a:endParaRPr lang="en-GB" sz="1400" b="0" dirty="0">
                        <a:solidFill>
                          <a:srgbClr val="002060"/>
                        </a:solidFill>
                        <a:effectLst/>
                        <a:latin typeface="+mn-lt"/>
                        <a:ea typeface="Calibri" panose="020F0502020204030204" pitchFamily="34" charset="0"/>
                        <a:cs typeface="Times New Roman" panose="02020603050405020304" pitchFamily="18" charset="0"/>
                      </a:endParaRPr>
                    </a:p>
                  </a:txBody>
                  <a:tcPr/>
                </a:tc>
                <a:tc>
                  <a:txBody>
                    <a:bodyPr/>
                    <a:lstStyle/>
                    <a:p>
                      <a:r>
                        <a:rPr lang="en-GB" sz="1400" dirty="0">
                          <a:solidFill>
                            <a:srgbClr val="002060"/>
                          </a:solidFill>
                          <a:hlinkClick r:id="rId3">
                            <a:extLst>
                              <a:ext uri="{A12FA001-AC4F-418D-AE19-62706E023703}">
                                <ahyp:hlinkClr xmlns:ahyp="http://schemas.microsoft.com/office/drawing/2018/hyperlinkcolor" val="tx"/>
                              </a:ext>
                            </a:extLst>
                          </a:hlinkClick>
                        </a:rPr>
                        <a:t>Electricity settlement reform | Ofgem</a:t>
                      </a:r>
                      <a:endParaRPr lang="en-GB" sz="1400" dirty="0">
                        <a:solidFill>
                          <a:srgbClr val="002060"/>
                        </a:solidFill>
                        <a:latin typeface="+mn-lt"/>
                      </a:endParaRPr>
                    </a:p>
                  </a:txBody>
                  <a:tcPr/>
                </a:tc>
                <a:extLst>
                  <a:ext uri="{0D108BD9-81ED-4DB2-BD59-A6C34878D82A}">
                    <a16:rowId xmlns:a16="http://schemas.microsoft.com/office/drawing/2014/main" val="1315223731"/>
                  </a:ext>
                </a:extLst>
              </a:tr>
              <a:tr h="370840">
                <a:tc>
                  <a:txBody>
                    <a:bodyPr/>
                    <a:lstStyle/>
                    <a:p>
                      <a:r>
                        <a:rPr lang="en-GB" sz="1400" b="0" dirty="0">
                          <a:solidFill>
                            <a:srgbClr val="002060"/>
                          </a:solidFill>
                          <a:latin typeface="+mn-lt"/>
                        </a:rPr>
                        <a:t>Energy Code Reform</a:t>
                      </a:r>
                    </a:p>
                  </a:txBody>
                  <a:tcPr/>
                </a:tc>
                <a:tc>
                  <a:txBody>
                    <a:bodyPr/>
                    <a:lstStyle/>
                    <a:p>
                      <a:pPr algn="l">
                        <a:spcBef>
                          <a:spcPts val="1200"/>
                        </a:spcBef>
                        <a:spcAft>
                          <a:spcPts val="600"/>
                        </a:spcAft>
                      </a:pPr>
                      <a:r>
                        <a:rPr lang="en-GB" sz="1400" b="0" i="0" kern="1200" dirty="0">
                          <a:solidFill>
                            <a:srgbClr val="002060"/>
                          </a:solidFill>
                          <a:effectLst/>
                          <a:latin typeface="+mn-lt"/>
                          <a:ea typeface="+mn-ea"/>
                          <a:cs typeface="+mn-cs"/>
                        </a:rPr>
                        <a:t>To ensure that the energy codes can respond to the significantly changing sector, enabling change to be delivered more efficiently and effectively in the interests of consumers, and to support the transition to net zero. </a:t>
                      </a:r>
                      <a:endParaRPr lang="en-GB" sz="1400" dirty="0">
                        <a:solidFill>
                          <a:srgbClr val="002060"/>
                        </a:solidFill>
                        <a:effectLst/>
                        <a:latin typeface="+mn-lt"/>
                        <a:ea typeface="Calibri" panose="020F0502020204030204" pitchFamily="34" charset="0"/>
                        <a:cs typeface="Times New Roman" panose="02020603050405020304" pitchFamily="18" charset="0"/>
                      </a:endParaRPr>
                    </a:p>
                  </a:txBody>
                  <a:tcPr/>
                </a:tc>
                <a:tc>
                  <a:txBody>
                    <a:bodyPr/>
                    <a:lstStyle/>
                    <a:p>
                      <a:r>
                        <a:rPr lang="en-GB" sz="1400" dirty="0">
                          <a:solidFill>
                            <a:srgbClr val="002060"/>
                          </a:solidFill>
                          <a:hlinkClick r:id="rId4">
                            <a:extLst>
                              <a:ext uri="{A12FA001-AC4F-418D-AE19-62706E023703}">
                                <ahyp:hlinkClr xmlns:ahyp="http://schemas.microsoft.com/office/drawing/2018/hyperlinkcolor" val="tx"/>
                              </a:ext>
                            </a:extLst>
                          </a:hlinkClick>
                        </a:rPr>
                        <a:t>Energy Code Reform | Ofgem</a:t>
                      </a:r>
                      <a:endParaRPr lang="en-GB" sz="1400" dirty="0">
                        <a:solidFill>
                          <a:srgbClr val="002060"/>
                        </a:solidFill>
                        <a:latin typeface="+mn-lt"/>
                      </a:endParaRPr>
                    </a:p>
                  </a:txBody>
                  <a:tcPr/>
                </a:tc>
                <a:extLst>
                  <a:ext uri="{0D108BD9-81ED-4DB2-BD59-A6C34878D82A}">
                    <a16:rowId xmlns:a16="http://schemas.microsoft.com/office/drawing/2014/main" val="16516676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rgbClr val="002060"/>
                          </a:solidFill>
                          <a:effectLst/>
                          <a:latin typeface="+mn-lt"/>
                          <a:ea typeface="Calibri" panose="020F0502020204030204" pitchFamily="34" charset="0"/>
                          <a:cs typeface="Times New Roman" panose="02020603050405020304" pitchFamily="18" charset="0"/>
                        </a:rPr>
                        <a:t>Network Charging Reforms</a:t>
                      </a:r>
                    </a:p>
                  </a:txBody>
                  <a:tcPr/>
                </a:tc>
                <a:tc>
                  <a:txBody>
                    <a:bodyPr/>
                    <a:lstStyle/>
                    <a:p>
                      <a:r>
                        <a:rPr lang="en-GB" sz="1400" dirty="0">
                          <a:solidFill>
                            <a:srgbClr val="002060"/>
                          </a:solidFill>
                          <a:latin typeface="+mn-lt"/>
                        </a:rPr>
                        <a:t>Ofgem is variously taking forward network charging reforms. Some of the most recent that have completed being the Targeted Charging Review (residual cost recovery reform) and Access reform (shallower connection charges for distribution). Reform of Transmission charges seems to be progressing again and reform of distribution charging appears to be back on Ofgem’s agenda to consider progressing. Watch this space.</a:t>
                      </a:r>
                    </a:p>
                  </a:txBody>
                  <a:tcPr/>
                </a:tc>
                <a:tc>
                  <a:txBody>
                    <a:bodyPr/>
                    <a:lstStyle/>
                    <a:p>
                      <a:r>
                        <a:rPr lang="en-GB" sz="1400" dirty="0">
                          <a:hlinkClick r:id="rId5"/>
                        </a:rPr>
                        <a:t>Distribution Use of System Charges: Significant Code Review Launch | Ofgem</a:t>
                      </a:r>
                      <a:endParaRPr lang="en-GB" sz="1400" dirty="0"/>
                    </a:p>
                    <a:p>
                      <a:endParaRPr lang="en-GB" sz="1400" dirty="0">
                        <a:solidFill>
                          <a:srgbClr val="002060"/>
                        </a:solidFill>
                        <a:latin typeface="+mn-lt"/>
                      </a:endParaRPr>
                    </a:p>
                    <a:p>
                      <a:r>
                        <a:rPr lang="en-GB" sz="1400" dirty="0">
                          <a:hlinkClick r:id="rId6"/>
                        </a:rPr>
                        <a:t>Home - Charging Futures</a:t>
                      </a:r>
                      <a:endParaRPr lang="en-GB" sz="1400" dirty="0">
                        <a:solidFill>
                          <a:srgbClr val="002060"/>
                        </a:solidFill>
                        <a:latin typeface="+mn-lt"/>
                      </a:endParaRPr>
                    </a:p>
                  </a:txBody>
                  <a:tcPr/>
                </a:tc>
                <a:extLst>
                  <a:ext uri="{0D108BD9-81ED-4DB2-BD59-A6C34878D82A}">
                    <a16:rowId xmlns:a16="http://schemas.microsoft.com/office/drawing/2014/main" val="3408645812"/>
                  </a:ext>
                </a:extLst>
              </a:tr>
            </a:tbl>
          </a:graphicData>
        </a:graphic>
      </p:graphicFrame>
    </p:spTree>
    <p:extLst>
      <p:ext uri="{BB962C8B-B14F-4D97-AF65-F5344CB8AC3E}">
        <p14:creationId xmlns:p14="http://schemas.microsoft.com/office/powerpoint/2010/main" val="1893161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8" name="Picture 3" descr="Picture 3"/>
          <p:cNvPicPr>
            <a:picLocks noChangeAspect="1"/>
          </p:cNvPicPr>
          <p:nvPr/>
        </p:nvPicPr>
        <p:blipFill>
          <a:blip r:embed="rId3"/>
          <a:stretch>
            <a:fillRect/>
          </a:stretch>
        </p:blipFill>
        <p:spPr>
          <a:xfrm>
            <a:off x="-5787" y="-37708"/>
            <a:ext cx="12263891" cy="6923990"/>
          </a:xfrm>
          <a:prstGeom prst="rect">
            <a:avLst/>
          </a:prstGeom>
          <a:ln w="12700">
            <a:miter lim="400000"/>
          </a:ln>
        </p:spPr>
      </p:pic>
      <p:pic>
        <p:nvPicPr>
          <p:cNvPr id="939" name="Picture 15" descr="Picture 15"/>
          <p:cNvPicPr>
            <a:picLocks noChangeAspect="1"/>
          </p:cNvPicPr>
          <p:nvPr/>
        </p:nvPicPr>
        <p:blipFill>
          <a:blip r:embed="rId4"/>
          <a:stretch>
            <a:fillRect/>
          </a:stretch>
        </p:blipFill>
        <p:spPr>
          <a:xfrm>
            <a:off x="8744101" y="386588"/>
            <a:ext cx="2941424" cy="1131317"/>
          </a:xfrm>
          <a:prstGeom prst="rect">
            <a:avLst/>
          </a:prstGeom>
          <a:ln w="12700">
            <a:miter lim="400000"/>
          </a:ln>
        </p:spPr>
      </p:pic>
      <p:sp>
        <p:nvSpPr>
          <p:cNvPr id="940" name="TextBox 19"/>
          <p:cNvSpPr txBox="1"/>
          <p:nvPr/>
        </p:nvSpPr>
        <p:spPr>
          <a:xfrm>
            <a:off x="2865122" y="1517903"/>
            <a:ext cx="6303292" cy="14465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gn="ctr">
              <a:defRPr sz="2800" b="1">
                <a:solidFill>
                  <a:srgbClr val="002060"/>
                </a:solidFill>
              </a:defRPr>
            </a:pPr>
            <a:r>
              <a:rPr lang="en-GB" dirty="0"/>
              <a:t>Feedback</a:t>
            </a:r>
            <a:endParaRPr dirty="0">
              <a:solidFill>
                <a:srgbClr val="000000"/>
              </a:solidFill>
            </a:endParaRPr>
          </a:p>
          <a:p>
            <a:pPr algn="ctr">
              <a:defRPr sz="2000">
                <a:solidFill>
                  <a:srgbClr val="002060"/>
                </a:solidFill>
              </a:defRPr>
            </a:pPr>
            <a:r>
              <a:rPr lang="en-GB" dirty="0"/>
              <a:t>Tell us what you think about this update.</a:t>
            </a:r>
          </a:p>
          <a:p>
            <a:pPr algn="ctr">
              <a:defRPr sz="2000">
                <a:solidFill>
                  <a:srgbClr val="002060"/>
                </a:solidFill>
              </a:defRPr>
            </a:pPr>
            <a:r>
              <a:rPr lang="en-GB" b="1" dirty="0"/>
              <a:t>Any suggestions for improvements or questions just let us know!</a:t>
            </a:r>
            <a:endParaRPr b="1" dirty="0"/>
          </a:p>
        </p:txBody>
      </p:sp>
      <p:sp>
        <p:nvSpPr>
          <p:cNvPr id="941" name="TextBox 20"/>
          <p:cNvSpPr txBox="1"/>
          <p:nvPr/>
        </p:nvSpPr>
        <p:spPr>
          <a:xfrm>
            <a:off x="2865122" y="3315040"/>
            <a:ext cx="6303292" cy="11455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gn="ctr">
              <a:defRPr sz="2800" b="1">
                <a:solidFill>
                  <a:srgbClr val="002060"/>
                </a:solidFill>
              </a:defRPr>
            </a:pPr>
            <a:r>
              <a:rPr lang="en-GB" dirty="0"/>
              <a:t>Get in touch</a:t>
            </a:r>
            <a:endParaRPr dirty="0">
              <a:solidFill>
                <a:srgbClr val="000000"/>
              </a:solidFill>
            </a:endParaRPr>
          </a:p>
          <a:p>
            <a:pPr algn="ctr">
              <a:defRPr sz="2000">
                <a:solidFill>
                  <a:srgbClr val="002060"/>
                </a:solidFill>
              </a:defRPr>
            </a:pPr>
            <a:r>
              <a:rPr dirty="0"/>
              <a:t>If you are developing a community or local energy project</a:t>
            </a:r>
            <a:br>
              <a:rPr dirty="0"/>
            </a:br>
            <a:r>
              <a:rPr dirty="0"/>
              <a:t>please get in touch to discuss your plans</a:t>
            </a:r>
          </a:p>
        </p:txBody>
      </p:sp>
      <p:sp>
        <p:nvSpPr>
          <p:cNvPr id="942" name="TextBox 21"/>
          <p:cNvSpPr txBox="1"/>
          <p:nvPr/>
        </p:nvSpPr>
        <p:spPr>
          <a:xfrm>
            <a:off x="2865122" y="4805156"/>
            <a:ext cx="6303292" cy="14503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gn="ctr">
              <a:defRPr sz="2800" b="1">
                <a:solidFill>
                  <a:srgbClr val="002060"/>
                </a:solidFill>
              </a:defRPr>
            </a:pPr>
            <a:r>
              <a:rPr dirty="0"/>
              <a:t>Contact details</a:t>
            </a:r>
            <a:endParaRPr dirty="0">
              <a:solidFill>
                <a:srgbClr val="000000"/>
              </a:solidFill>
            </a:endParaRPr>
          </a:p>
          <a:p>
            <a:pPr algn="ctr">
              <a:defRPr sz="2000">
                <a:solidFill>
                  <a:srgbClr val="002060"/>
                </a:solidFill>
              </a:defRPr>
            </a:pPr>
            <a:r>
              <a:rPr dirty="0"/>
              <a:t>Helen Seagrave</a:t>
            </a:r>
            <a:br>
              <a:rPr dirty="0"/>
            </a:br>
            <a:r>
              <a:rPr dirty="0"/>
              <a:t>Community Manager</a:t>
            </a:r>
            <a:br>
              <a:rPr dirty="0"/>
            </a:br>
            <a:r>
              <a:rPr dirty="0" err="1">
                <a:hlinkClick r:id="rId5"/>
              </a:rPr>
              <a:t>Communityandlocalenergy@enw</a:t>
            </a:r>
            <a:r>
              <a:rPr lang="en-GB" dirty="0">
                <a:hlinkClick r:id="rId5"/>
              </a:rPr>
              <a:t>l</a:t>
            </a:r>
            <a:r>
              <a:rPr dirty="0">
                <a:hlinkClick r:id="rId5"/>
              </a:rPr>
              <a:t>.co.uk</a:t>
            </a:r>
            <a:r>
              <a:rPr lang="en-GB" dirty="0"/>
              <a:t> </a:t>
            </a:r>
            <a:endParaRPr dirty="0"/>
          </a:p>
        </p:txBody>
      </p:sp>
    </p:spTree>
    <p:extLst>
      <p:ext uri="{BB962C8B-B14F-4D97-AF65-F5344CB8AC3E}">
        <p14:creationId xmlns:p14="http://schemas.microsoft.com/office/powerpoint/2010/main" val="4237165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2D42435-B94A-2B4C-A1A1-A38FAA06BDBA}"/>
              </a:ext>
            </a:extLst>
          </p:cNvPr>
          <p:cNvPicPr>
            <a:picLocks noChangeAspect="1"/>
          </p:cNvPicPr>
          <p:nvPr/>
        </p:nvPicPr>
        <p:blipFill>
          <a:blip r:embed="rId2"/>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3DC1BB8F-31D5-6347-8080-2E3A83D3AB51}"/>
              </a:ext>
            </a:extLst>
          </p:cNvPr>
          <p:cNvSpPr txBox="1"/>
          <p:nvPr/>
        </p:nvSpPr>
        <p:spPr>
          <a:xfrm>
            <a:off x="411480" y="384048"/>
            <a:ext cx="6601968" cy="646331"/>
          </a:xfrm>
          <a:prstGeom prst="rect">
            <a:avLst/>
          </a:prstGeom>
          <a:noFill/>
        </p:spPr>
        <p:txBody>
          <a:bodyPr wrap="square" rtlCol="0">
            <a:spAutoFit/>
          </a:bodyPr>
          <a:lstStyle/>
          <a:p>
            <a:r>
              <a:rPr lang="en-US" sz="3600" b="1" dirty="0">
                <a:solidFill>
                  <a:srgbClr val="002060"/>
                </a:solidFill>
                <a:latin typeface="Calibri" panose="020F0502020204030204" pitchFamily="34" charset="0"/>
                <a:cs typeface="Calibri" panose="020F0502020204030204" pitchFamily="34" charset="0"/>
              </a:rPr>
              <a:t>Introduction</a:t>
            </a:r>
          </a:p>
        </p:txBody>
      </p:sp>
      <p:sp>
        <p:nvSpPr>
          <p:cNvPr id="7" name="TextBox 6">
            <a:extLst>
              <a:ext uri="{FF2B5EF4-FFF2-40B4-BE49-F238E27FC236}">
                <a16:creationId xmlns:a16="http://schemas.microsoft.com/office/drawing/2014/main" id="{BA44918B-6EEA-614C-84F2-726FEB0D4641}"/>
              </a:ext>
            </a:extLst>
          </p:cNvPr>
          <p:cNvSpPr txBox="1"/>
          <p:nvPr/>
        </p:nvSpPr>
        <p:spPr>
          <a:xfrm>
            <a:off x="411480" y="1225296"/>
            <a:ext cx="5294376" cy="1754326"/>
          </a:xfrm>
          <a:prstGeom prst="rect">
            <a:avLst/>
          </a:prstGeom>
          <a:noFill/>
        </p:spPr>
        <p:txBody>
          <a:bodyPr wrap="square" rtlCol="0">
            <a:spAutoFit/>
          </a:bodyPr>
          <a:lstStyle/>
          <a:p>
            <a:r>
              <a:rPr lang="en-GB"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We produce this document, once a quarter, in response to stakeholder feedback to help highlight relevant regulatory changes that have the potential to impact community and local energy stakeholders.</a:t>
            </a:r>
          </a:p>
          <a:p>
            <a:endParaRPr lang="en-GB" dirty="0">
              <a:solidFill>
                <a:srgbClr val="002060"/>
              </a:solidFill>
              <a:latin typeface="Calibri" panose="020F0502020204030204" pitchFamily="34" charset="0"/>
              <a:cs typeface="Times New Roman" panose="02020603050405020304" pitchFamily="18" charset="0"/>
            </a:endParaRPr>
          </a:p>
          <a:p>
            <a:endParaRPr lang="en-US" dirty="0">
              <a:solidFill>
                <a:srgbClr val="002060"/>
              </a:solidFill>
            </a:endParaRPr>
          </a:p>
        </p:txBody>
      </p:sp>
      <p:sp>
        <p:nvSpPr>
          <p:cNvPr id="8" name="TextBox 7">
            <a:extLst>
              <a:ext uri="{FF2B5EF4-FFF2-40B4-BE49-F238E27FC236}">
                <a16:creationId xmlns:a16="http://schemas.microsoft.com/office/drawing/2014/main" id="{ED25BE9B-5368-C343-AE24-DF2ED39040B4}"/>
              </a:ext>
            </a:extLst>
          </p:cNvPr>
          <p:cNvSpPr txBox="1"/>
          <p:nvPr/>
        </p:nvSpPr>
        <p:spPr>
          <a:xfrm>
            <a:off x="6301740" y="1225296"/>
            <a:ext cx="5294376" cy="646331"/>
          </a:xfrm>
          <a:prstGeom prst="rect">
            <a:avLst/>
          </a:prstGeom>
          <a:noFill/>
        </p:spPr>
        <p:txBody>
          <a:bodyPr wrap="square" rtlCol="0">
            <a:spAutoFit/>
          </a:bodyPr>
          <a:lstStyle/>
          <a:p>
            <a:pPr algn="just">
              <a:spcBef>
                <a:spcPts val="1200"/>
              </a:spcBef>
              <a:spcAft>
                <a:spcPts val="600"/>
              </a:spcAft>
            </a:pPr>
            <a:r>
              <a:rPr lang="en-GB"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This is not an exhaustive list but aims to be a useful summary and prompt for further reading. </a:t>
            </a:r>
          </a:p>
        </p:txBody>
      </p:sp>
    </p:spTree>
    <p:extLst>
      <p:ext uri="{BB962C8B-B14F-4D97-AF65-F5344CB8AC3E}">
        <p14:creationId xmlns:p14="http://schemas.microsoft.com/office/powerpoint/2010/main" val="1780576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2D42435-B94A-2B4C-A1A1-A38FAA06BDBA}"/>
              </a:ext>
            </a:extLst>
          </p:cNvPr>
          <p:cNvPicPr>
            <a:picLocks noChangeAspect="1"/>
          </p:cNvPicPr>
          <p:nvPr/>
        </p:nvPicPr>
        <p:blipFill>
          <a:blip r:embed="rId3"/>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3DC1BB8F-31D5-6347-8080-2E3A83D3AB51}"/>
              </a:ext>
            </a:extLst>
          </p:cNvPr>
          <p:cNvSpPr txBox="1"/>
          <p:nvPr/>
        </p:nvSpPr>
        <p:spPr>
          <a:xfrm>
            <a:off x="411480" y="384048"/>
            <a:ext cx="660196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002060"/>
                </a:solidFill>
                <a:effectLst/>
                <a:uLnTx/>
                <a:uFillTx/>
                <a:latin typeface="Calibri" panose="020F0502020204030204" pitchFamily="34" charset="0"/>
                <a:ea typeface="+mn-ea"/>
                <a:cs typeface="Calibri" panose="020F0502020204030204" pitchFamily="34" charset="0"/>
              </a:rPr>
              <a:t>Structure of this document</a:t>
            </a:r>
          </a:p>
        </p:txBody>
      </p:sp>
      <p:sp>
        <p:nvSpPr>
          <p:cNvPr id="7" name="TextBox 6">
            <a:extLst>
              <a:ext uri="{FF2B5EF4-FFF2-40B4-BE49-F238E27FC236}">
                <a16:creationId xmlns:a16="http://schemas.microsoft.com/office/drawing/2014/main" id="{BA44918B-6EEA-614C-84F2-726FEB0D4641}"/>
              </a:ext>
            </a:extLst>
          </p:cNvPr>
          <p:cNvSpPr txBox="1"/>
          <p:nvPr/>
        </p:nvSpPr>
        <p:spPr>
          <a:xfrm>
            <a:off x="411480" y="1011666"/>
            <a:ext cx="11198318" cy="4247317"/>
          </a:xfrm>
          <a:prstGeom prst="rect">
            <a:avLst/>
          </a:prstGeom>
          <a:noFill/>
        </p:spPr>
        <p:txBody>
          <a:bodyPr wrap="square" rtlCol="0">
            <a:spAutoFit/>
          </a:bodyPr>
          <a:lstStyle/>
          <a:p>
            <a:r>
              <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rPr>
              <a:t>The following pages list what we see as the most relevant proposed regulatory changes that are currently either being developed or consulted on, covering where applicable:</a:t>
            </a:r>
          </a:p>
          <a:p>
            <a:pPr marL="285750" indent="-285750">
              <a:buFont typeface="Arial" panose="020B0604020202020204" pitchFamily="34" charset="0"/>
              <a:buChar char="•"/>
            </a:pPr>
            <a:r>
              <a:rPr lang="en-GB" dirty="0">
                <a:hlinkClick r:id="rId4"/>
              </a:rPr>
              <a:t>Office of Gas and Electricity Markets (Ofgem)</a:t>
            </a:r>
            <a:endPar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GB" dirty="0">
                <a:hlinkClick r:id="rId5"/>
              </a:rPr>
              <a:t>Department for Energy Security and Net Zero (DESNZ) - GOV.UK (www.gov.uk)</a:t>
            </a:r>
            <a:endPar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rPr>
              <a:t>Certain Industry Codes:</a:t>
            </a:r>
          </a:p>
          <a:p>
            <a:pPr marL="742950" lvl="1" indent="-285750">
              <a:buFont typeface="Arial" panose="020B0604020202020204" pitchFamily="34" charset="0"/>
              <a:buChar char="•"/>
            </a:pPr>
            <a:r>
              <a:rPr lang="en-GB" dirty="0">
                <a:hlinkClick r:id="rId6"/>
              </a:rPr>
              <a:t>Balancing and Settlement Code (BSC)</a:t>
            </a:r>
            <a:endPar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Arial" panose="020B0604020202020204" pitchFamily="34" charset="0"/>
              <a:buChar char="•"/>
            </a:pPr>
            <a:r>
              <a:rPr lang="en-GB" dirty="0">
                <a:hlinkClick r:id="rId7"/>
              </a:rPr>
              <a:t>Distribution Connection and Use of System Agreement (DCUSA)</a:t>
            </a:r>
            <a:endPar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Arial" panose="020B0604020202020204" pitchFamily="34" charset="0"/>
              <a:buChar char="•"/>
            </a:pPr>
            <a:r>
              <a:rPr lang="en-GB" dirty="0">
                <a:hlinkClick r:id="rId8"/>
              </a:rPr>
              <a:t>Retail Energy Code (REC)</a:t>
            </a:r>
            <a:endPar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Arial" panose="020B0604020202020204" pitchFamily="34" charset="0"/>
              <a:buChar char="•"/>
            </a:pPr>
            <a:r>
              <a:rPr lang="en-GB" dirty="0">
                <a:hlinkClick r:id="rId9"/>
              </a:rPr>
              <a:t>Smart Energy Code (SEC)</a:t>
            </a:r>
            <a:endPar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Arial" panose="020B0604020202020204" pitchFamily="34" charset="0"/>
              <a:buChar char="•"/>
            </a:pPr>
            <a:endParaRPr kumimoji="0" lang="en-GB" sz="18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r>
              <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rPr>
              <a:t>The list of changes is not exhaustive.</a:t>
            </a:r>
            <a:endParaRPr kumimoji="0" lang="en-GB"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2060"/>
              </a:solidFill>
              <a:effectLst/>
              <a:uLnTx/>
              <a:uFillTx/>
              <a:latin typeface="Calibri" panose="020F0502020204030204" pitchFamily="34"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55451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2D42435-B94A-2B4C-A1A1-A38FAA06BDBA}"/>
              </a:ext>
            </a:extLst>
          </p:cNvPr>
          <p:cNvPicPr>
            <a:picLocks noChangeAspect="1"/>
          </p:cNvPicPr>
          <p:nvPr/>
        </p:nvPicPr>
        <p:blipFill>
          <a:blip r:embed="rId2"/>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3DC1BB8F-31D5-6347-8080-2E3A83D3AB51}"/>
              </a:ext>
            </a:extLst>
          </p:cNvPr>
          <p:cNvSpPr txBox="1"/>
          <p:nvPr/>
        </p:nvSpPr>
        <p:spPr>
          <a:xfrm>
            <a:off x="226828" y="172176"/>
            <a:ext cx="660196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002060"/>
                </a:solidFill>
                <a:effectLst/>
                <a:uLnTx/>
                <a:uFillTx/>
                <a:latin typeface="Calibri" panose="020F0502020204030204" pitchFamily="34" charset="0"/>
                <a:ea typeface="+mn-ea"/>
                <a:cs typeface="Calibri" panose="020F0502020204030204" pitchFamily="34" charset="0"/>
              </a:rPr>
              <a:t>Updates this quarter</a:t>
            </a:r>
          </a:p>
        </p:txBody>
      </p:sp>
      <p:sp>
        <p:nvSpPr>
          <p:cNvPr id="7" name="TextBox 6">
            <a:extLst>
              <a:ext uri="{FF2B5EF4-FFF2-40B4-BE49-F238E27FC236}">
                <a16:creationId xmlns:a16="http://schemas.microsoft.com/office/drawing/2014/main" id="{BA44918B-6EEA-614C-84F2-726FEB0D4641}"/>
              </a:ext>
            </a:extLst>
          </p:cNvPr>
          <p:cNvSpPr txBox="1"/>
          <p:nvPr/>
        </p:nvSpPr>
        <p:spPr>
          <a:xfrm>
            <a:off x="592765" y="990683"/>
            <a:ext cx="5684520" cy="3970318"/>
          </a:xfrm>
          <a:prstGeom prst="rect">
            <a:avLst/>
          </a:prstGeom>
          <a:noFill/>
        </p:spPr>
        <p:txBody>
          <a:bodyPr wrap="square" rtlCol="0">
            <a:spAutoFit/>
          </a:bodyPr>
          <a:lstStyle/>
          <a:p>
            <a:r>
              <a:rPr lang="en-GB"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New regulation / policy added</a:t>
            </a:r>
            <a:r>
              <a:rPr lang="en-GB" dirty="0">
                <a:solidFill>
                  <a:prstClr val="black"/>
                </a:solidFill>
                <a:latin typeface="Calibri" panose="020F0502020204030204" pitchFamily="34" charset="0"/>
                <a:ea typeface="Calibri" panose="020F0502020204030204" pitchFamily="34" charset="0"/>
                <a:cs typeface="Times New Roman" panose="02020603050405020304" pitchFamily="18" charset="0"/>
              </a:rPr>
              <a:t>:</a:t>
            </a:r>
            <a:endPar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0" kern="1200" dirty="0">
                <a:solidFill>
                  <a:srgbClr val="002060"/>
                </a:solidFill>
                <a:effectLst/>
                <a:latin typeface="+mn-lt"/>
                <a:ea typeface="+mn-ea"/>
                <a:cs typeface="Times New Roman" panose="02020603050405020304" pitchFamily="18" charset="0"/>
              </a:rPr>
              <a:t>Apply for Heat Pump Ready Programme: Stream 2 – Wave 2 opportunities</a:t>
            </a:r>
          </a:p>
          <a:p>
            <a:pPr marL="285750" indent="-285750">
              <a:buFont typeface="Arial" panose="020B0604020202020204" pitchFamily="34" charset="0"/>
              <a:buChar char="•"/>
              <a:defRPr/>
            </a:pPr>
            <a:r>
              <a:rPr lang="en-GB" sz="1800" b="0" kern="1200" dirty="0">
                <a:solidFill>
                  <a:srgbClr val="002060"/>
                </a:solidFill>
                <a:effectLst/>
                <a:latin typeface="+mn-lt"/>
                <a:ea typeface="+mn-ea"/>
                <a:cs typeface="Times New Roman" panose="02020603050405020304" pitchFamily="18" charset="0"/>
              </a:rPr>
              <a:t>Apply for the Heat Network Efficiency Scheme (HNES) Round 6</a:t>
            </a:r>
          </a:p>
          <a:p>
            <a:pPr marL="285750" indent="-285750">
              <a:buFont typeface="Arial" panose="020B0604020202020204" pitchFamily="34" charset="0"/>
              <a:buChar char="•"/>
              <a:defRPr/>
            </a:pPr>
            <a:r>
              <a:rPr lang="en-GB" sz="1800" kern="1200" dirty="0">
                <a:solidFill>
                  <a:srgbClr val="002060"/>
                </a:solidFill>
                <a:effectLst/>
                <a:latin typeface="+mn-lt"/>
                <a:cs typeface="Times New Roman" panose="02020603050405020304" pitchFamily="18" charset="0"/>
              </a:rPr>
              <a:t>Ofgem decision on ‘Frameworks for Future Systems and Network Regulation’</a:t>
            </a:r>
          </a:p>
          <a:p>
            <a:pPr marL="285750" indent="-285750">
              <a:buFont typeface="Arial" panose="020B0604020202020204" pitchFamily="34" charset="0"/>
              <a:buChar char="•"/>
              <a:defRPr/>
            </a:pPr>
            <a:r>
              <a:rPr lang="en-GB" sz="1800" kern="1200" dirty="0">
                <a:solidFill>
                  <a:srgbClr val="002060"/>
                </a:solidFill>
                <a:effectLst/>
                <a:latin typeface="+mn-lt"/>
                <a:ea typeface="+mn-ea"/>
                <a:cs typeface="Times New Roman" panose="02020603050405020304" pitchFamily="18" charset="0"/>
              </a:rPr>
              <a:t>Ofgem decision on the ‘Future of Local Energy Institutions and Governance’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b="0" kern="1200" dirty="0">
              <a:solidFill>
                <a:srgbClr val="002060"/>
              </a:solidFill>
              <a:effectLst/>
              <a:latin typeface="+mn-lt"/>
              <a:ea typeface="+mn-ea"/>
              <a:cs typeface="Times New Roman" panose="02020603050405020304" pitchFamily="18" charset="0"/>
            </a:endParaRPr>
          </a:p>
          <a:p>
            <a:r>
              <a:rPr kumimoji="0" lang="en-GB" sz="1800" b="0" i="0" u="none" strike="noStrike" kern="1200" cap="none" spc="0" normalizeH="0" baseline="0" noProof="0" dirty="0">
                <a:ln>
                  <a:noFill/>
                </a:ln>
                <a:solidFill>
                  <a:prstClr val="black"/>
                </a:solidFill>
                <a:effectLst/>
                <a:highlight>
                  <a:srgbClr val="FF00FF"/>
                </a:highlight>
                <a:uLnTx/>
                <a:uFillTx/>
                <a:latin typeface="Calibri" panose="020F0502020204030204" pitchFamily="34" charset="0"/>
                <a:ea typeface="Calibri" panose="020F0502020204030204" pitchFamily="34" charset="0"/>
                <a:cs typeface="Times New Roman" panose="02020603050405020304" pitchFamily="18" charset="0"/>
              </a:rPr>
              <a:t>Updates added this quarter are highlighted in purple. </a:t>
            </a:r>
            <a:endParaRPr lang="en-GB"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2060"/>
              </a:solidFill>
              <a:effectLst/>
              <a:uLnTx/>
              <a:uFillTx/>
              <a:latin typeface="Calibri" panose="020F0502020204030204" pitchFamily="34"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3557911E-D67D-4B8C-9298-A17EAE132A54}"/>
              </a:ext>
            </a:extLst>
          </p:cNvPr>
          <p:cNvSpPr txBox="1"/>
          <p:nvPr/>
        </p:nvSpPr>
        <p:spPr>
          <a:xfrm>
            <a:off x="5890260" y="763918"/>
            <a:ext cx="5684520" cy="1200329"/>
          </a:xfrm>
          <a:prstGeom prst="rect">
            <a:avLst/>
          </a:prstGeom>
          <a:noFill/>
        </p:spPr>
        <p:txBody>
          <a:bodyPr wrap="square" rtlCol="0">
            <a:spAutoFit/>
          </a:bodyPr>
          <a:lstStyle/>
          <a:p>
            <a:pPr marL="285750" indent="-285750">
              <a:buFont typeface="Arial" panose="020B0604020202020204" pitchFamily="34" charset="0"/>
              <a:buChar char="•"/>
            </a:pPr>
            <a:endParaRPr kumimoji="0" lang="en-GB" sz="1800" b="0" i="0" u="none" strike="noStrike" kern="1200" cap="none" spc="0" normalizeH="0" baseline="0" noProof="0" dirty="0">
              <a:ln>
                <a:noFill/>
              </a:ln>
              <a:solidFill>
                <a:srgbClr val="002060"/>
              </a:solidFill>
              <a:effectLst/>
              <a:uLnTx/>
              <a:uFillTx/>
              <a:latin typeface="Calibri" panose="020F0502020204030204" pitchFamily="34" charset="0"/>
              <a:ea typeface="+mn-ea"/>
              <a:cs typeface="Times New Roman" panose="02020603050405020304" pitchFamily="18" charset="0"/>
            </a:endParaRPr>
          </a:p>
          <a:p>
            <a:pPr>
              <a:defRPr/>
            </a:pPr>
            <a:endParaRPr lang="en-GB" sz="1800" kern="1200" dirty="0">
              <a:solidFill>
                <a:srgbClr val="002060"/>
              </a:solidFill>
              <a:effectLst/>
              <a:highlight>
                <a:srgbClr val="FF00FF"/>
              </a:highlight>
              <a:latin typeface="+mn-lt"/>
              <a:ea typeface="+mn-ea"/>
              <a:cs typeface="Times New Roman" panose="02020603050405020304" pitchFamily="18" charset="0"/>
            </a:endParaRPr>
          </a:p>
          <a:p>
            <a:pPr>
              <a:defRPr/>
            </a:pPr>
            <a:endParaRPr lang="en-GB" sz="1800" kern="1200" dirty="0">
              <a:solidFill>
                <a:srgbClr val="002060"/>
              </a:solidFill>
              <a:effectLst/>
              <a:highlight>
                <a:srgbClr val="FF00FF"/>
              </a:highlight>
              <a:latin typeface="+mn-lt"/>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6E3CEF7E-0A20-ED1B-8976-6B9058E078E8}"/>
              </a:ext>
            </a:extLst>
          </p:cNvPr>
          <p:cNvSpPr txBox="1"/>
          <p:nvPr/>
        </p:nvSpPr>
        <p:spPr>
          <a:xfrm>
            <a:off x="6588111" y="574158"/>
            <a:ext cx="4986669" cy="3139321"/>
          </a:xfrm>
          <a:prstGeom prst="rect">
            <a:avLst/>
          </a:prstGeom>
          <a:noFill/>
        </p:spPr>
        <p:txBody>
          <a:bodyPr wrap="square" rtlCol="0">
            <a:spAutoFit/>
          </a:bodyPr>
          <a:lstStyle/>
          <a:p>
            <a:pPr marL="285750" indent="-285750">
              <a:buFont typeface="Arial" panose="020B0604020202020204" pitchFamily="34" charset="0"/>
              <a:buChar char="•"/>
              <a:defRPr/>
            </a:pPr>
            <a:r>
              <a:rPr lang="en-GB" sz="1800" kern="1200" dirty="0">
                <a:solidFill>
                  <a:srgbClr val="002060"/>
                </a:solidFill>
                <a:effectLst/>
                <a:latin typeface="+mn-lt"/>
                <a:ea typeface="+mn-ea"/>
                <a:cs typeface="Times New Roman" panose="02020603050405020304" pitchFamily="18" charset="0"/>
              </a:rPr>
              <a:t>Statutory consultation to modify Standard Licence Condition 31F </a:t>
            </a:r>
          </a:p>
          <a:p>
            <a:pPr marL="285750" indent="-285750">
              <a:buFont typeface="Arial" panose="020B0604020202020204" pitchFamily="34" charset="0"/>
              <a:buChar char="•"/>
              <a:defRPr/>
            </a:pPr>
            <a:r>
              <a:rPr lang="en-GB" sz="1800" kern="1200" dirty="0">
                <a:solidFill>
                  <a:srgbClr val="002060"/>
                </a:solidFill>
                <a:effectLst/>
                <a:latin typeface="+mn-lt"/>
                <a:ea typeface="+mn-ea"/>
                <a:cs typeface="Times New Roman" panose="02020603050405020304" pitchFamily="18" charset="0"/>
              </a:rPr>
              <a:t>Statutory consultation on ED2 licence changes</a:t>
            </a:r>
          </a:p>
          <a:p>
            <a:pPr marL="285750" indent="-285750">
              <a:buFont typeface="Arial" panose="020B0604020202020204" pitchFamily="34" charset="0"/>
              <a:buChar char="•"/>
              <a:defRPr/>
            </a:pPr>
            <a:r>
              <a:rPr lang="en-GB" sz="1800" b="0" kern="100" dirty="0">
                <a:solidFill>
                  <a:srgbClr val="1E2A5A"/>
                </a:solidFill>
                <a:effectLst/>
                <a:latin typeface="+mn-lt"/>
                <a:ea typeface="Calibri" panose="020F0502020204030204" pitchFamily="34" charset="0"/>
                <a:cs typeface="Times New Roman" panose="02020603050405020304" pitchFamily="18" charset="0"/>
              </a:rPr>
              <a:t>Open letter consultation on the Incentive on Connections Engagement: Looking Back Reports 2022-23</a:t>
            </a:r>
            <a:endParaRPr lang="en-GB" sz="1800" b="0" kern="1200" dirty="0">
              <a:solidFill>
                <a:srgbClr val="1E2A5A"/>
              </a:solidFill>
              <a:effectLst/>
              <a:latin typeface="+mn-lt"/>
              <a:ea typeface="+mn-ea"/>
              <a:cs typeface="Times New Roman" panose="02020603050405020304" pitchFamily="18" charset="0"/>
            </a:endParaRPr>
          </a:p>
          <a:p>
            <a:endParaRPr lang="en-GB"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r>
              <a:rPr lang="en-GB"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New industry change proposals added</a:t>
            </a:r>
            <a:r>
              <a:rPr lang="en-GB" dirty="0">
                <a:solidFill>
                  <a:prstClr val="black"/>
                </a:solidFill>
                <a:latin typeface="Calibri" panose="020F0502020204030204" pitchFamily="34" charset="0"/>
                <a:ea typeface="Calibri" panose="020F0502020204030204" pitchFamily="34" charset="0"/>
                <a:cs typeface="Times New Roman" panose="02020603050405020304" pitchFamily="18" charset="0"/>
              </a:rPr>
              <a:t>:</a:t>
            </a:r>
          </a:p>
          <a:p>
            <a:pPr marL="285750" indent="-285750">
              <a:buFont typeface="Arial" panose="020B0604020202020204" pitchFamily="34" charset="0"/>
              <a:buChar char="•"/>
            </a:pPr>
            <a:r>
              <a:rPr lang="en-GB" sz="1800" b="0" dirty="0">
                <a:solidFill>
                  <a:srgbClr val="002060"/>
                </a:solidFill>
                <a:latin typeface="+mn-lt"/>
              </a:rPr>
              <a:t>DCUSA Change Proposal (DCP) 425 </a:t>
            </a:r>
            <a:r>
              <a:rPr lang="en-GB" sz="1800" b="0" u="none" kern="1200" dirty="0">
                <a:solidFill>
                  <a:srgbClr val="002060"/>
                </a:solidFill>
                <a:effectLst/>
                <a:latin typeface="+mn-lt"/>
                <a:ea typeface="+mn-ea"/>
                <a:cs typeface="+mn-cs"/>
              </a:rPr>
              <a:t>‘Cost Apportionment Factor “cap” Methodology</a:t>
            </a:r>
            <a:endParaRPr lang="en-GB" sz="1800" b="0" dirty="0">
              <a:solidFill>
                <a:srgbClr val="002060"/>
              </a:solidFill>
              <a:latin typeface="+mn-lt"/>
            </a:endParaRPr>
          </a:p>
          <a:p>
            <a:endParaRPr lang="en-GB" dirty="0"/>
          </a:p>
        </p:txBody>
      </p:sp>
    </p:spTree>
    <p:extLst>
      <p:ext uri="{BB962C8B-B14F-4D97-AF65-F5344CB8AC3E}">
        <p14:creationId xmlns:p14="http://schemas.microsoft.com/office/powerpoint/2010/main" val="3226715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2D42435-B94A-2B4C-A1A1-A38FAA06BDBA}"/>
              </a:ext>
            </a:extLst>
          </p:cNvPr>
          <p:cNvPicPr>
            <a:picLocks noChangeAspect="1"/>
          </p:cNvPicPr>
          <p:nvPr/>
        </p:nvPicPr>
        <p:blipFill>
          <a:blip r:embed="rId2"/>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3DC1BB8F-31D5-6347-8080-2E3A83D3AB51}"/>
              </a:ext>
            </a:extLst>
          </p:cNvPr>
          <p:cNvSpPr txBox="1"/>
          <p:nvPr/>
        </p:nvSpPr>
        <p:spPr>
          <a:xfrm>
            <a:off x="411480" y="384048"/>
            <a:ext cx="660196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002060"/>
                </a:solidFill>
                <a:effectLst/>
                <a:uLnTx/>
                <a:uFillTx/>
                <a:latin typeface="Calibri" panose="020F0502020204030204" pitchFamily="34" charset="0"/>
                <a:ea typeface="+mn-ea"/>
                <a:cs typeface="Calibri" panose="020F0502020204030204" pitchFamily="34" charset="0"/>
              </a:rPr>
              <a:t>Updates this quarter cont’d</a:t>
            </a:r>
          </a:p>
        </p:txBody>
      </p:sp>
      <p:sp>
        <p:nvSpPr>
          <p:cNvPr id="7" name="TextBox 6">
            <a:extLst>
              <a:ext uri="{FF2B5EF4-FFF2-40B4-BE49-F238E27FC236}">
                <a16:creationId xmlns:a16="http://schemas.microsoft.com/office/drawing/2014/main" id="{BA44918B-6EEA-614C-84F2-726FEB0D4641}"/>
              </a:ext>
            </a:extLst>
          </p:cNvPr>
          <p:cNvSpPr txBox="1"/>
          <p:nvPr/>
        </p:nvSpPr>
        <p:spPr>
          <a:xfrm>
            <a:off x="6652721" y="707213"/>
            <a:ext cx="5684520" cy="2862322"/>
          </a:xfrm>
          <a:prstGeom prst="rect">
            <a:avLst/>
          </a:prstGeom>
          <a:noFill/>
        </p:spPr>
        <p:txBody>
          <a:bodyPr wrap="square" rtlCol="0">
            <a:spAutoFit/>
          </a:bodyPr>
          <a:lstStyle/>
          <a:p>
            <a:pPr marL="285750" indent="-285750">
              <a:buFont typeface="Arial" panose="020B0604020202020204" pitchFamily="34" charset="0"/>
              <a:buChar char="•"/>
            </a:pPr>
            <a:endParaRPr lang="en-GB" sz="1800" b="0" i="0" kern="1200" dirty="0">
              <a:solidFill>
                <a:srgbClr val="002060"/>
              </a:solidFill>
              <a:effectLst/>
              <a:latin typeface="+mn-lt"/>
              <a:ea typeface="+mn-ea"/>
              <a:cs typeface="+mn-cs"/>
            </a:endParaRPr>
          </a:p>
          <a:p>
            <a:pPr marL="285750" indent="-285750">
              <a:buFont typeface="Arial" panose="020B0604020202020204" pitchFamily="34" charset="0"/>
              <a:buChar char="•"/>
            </a:pPr>
            <a:endParaRPr lang="en-GB" sz="1800" b="0" dirty="0">
              <a:solidFill>
                <a:srgbClr val="002060"/>
              </a:solidFill>
              <a:latin typeface="+mn-lt"/>
            </a:endParaRPr>
          </a:p>
          <a:p>
            <a:pPr marL="285750" indent="-285750">
              <a:buFont typeface="Arial" panose="020B0604020202020204" pitchFamily="34" charset="0"/>
              <a:buChar char="•"/>
            </a:pPr>
            <a:endParaRPr lang="en-GB"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GB"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GB"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r>
              <a:rPr kumimoji="0" lang="en-GB" sz="1800" b="0" i="0" u="none" strike="noStrike" kern="1200" cap="none" spc="0" normalizeH="0" baseline="0" noProof="0" dirty="0">
                <a:ln>
                  <a:noFill/>
                </a:ln>
                <a:solidFill>
                  <a:prstClr val="black"/>
                </a:solidFill>
                <a:effectLst/>
                <a:highlight>
                  <a:srgbClr val="FF00FF"/>
                </a:highlight>
                <a:uLnTx/>
                <a:uFillTx/>
                <a:latin typeface="Calibri" panose="020F0502020204030204" pitchFamily="34" charset="0"/>
                <a:ea typeface="Calibri" panose="020F0502020204030204" pitchFamily="34" charset="0"/>
                <a:cs typeface="Times New Roman" panose="02020603050405020304" pitchFamily="18" charset="0"/>
              </a:rPr>
              <a:t>Updates added this quarter in the sections below are highlighted in purple. </a:t>
            </a:r>
            <a:endParaRPr lang="en-GB"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2060"/>
              </a:solidFill>
              <a:effectLst/>
              <a:uLnTx/>
              <a:uFillTx/>
              <a:latin typeface="Calibri" panose="020F0502020204030204" pitchFamily="34"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3557911E-D67D-4B8C-9298-A17EAE132A54}"/>
              </a:ext>
            </a:extLst>
          </p:cNvPr>
          <p:cNvSpPr txBox="1"/>
          <p:nvPr/>
        </p:nvSpPr>
        <p:spPr>
          <a:xfrm>
            <a:off x="460602" y="1057939"/>
            <a:ext cx="5684520" cy="3416320"/>
          </a:xfrm>
          <a:prstGeom prst="rect">
            <a:avLst/>
          </a:prstGeom>
          <a:noFill/>
        </p:spPr>
        <p:txBody>
          <a:bodyPr wrap="square" rtlCol="0">
            <a:spAutoFit/>
          </a:bodyPr>
          <a:lstStyle/>
          <a:p>
            <a:r>
              <a:rPr kumimoji="0" lang="en-GB" sz="1800" b="1"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Times New Roman" panose="02020603050405020304" pitchFamily="18" charset="0"/>
              </a:rPr>
              <a:t>Archived because consultation or development has come to an end (see last quarter’s update for details):</a:t>
            </a:r>
          </a:p>
          <a:p>
            <a:pPr marL="285750" indent="-285750">
              <a:buFont typeface="Arial" panose="020B0604020202020204" pitchFamily="34" charset="0"/>
              <a:buChar char="•"/>
            </a:pPr>
            <a:r>
              <a:rPr lang="en-GB" dirty="0">
                <a:solidFill>
                  <a:srgbClr val="002060"/>
                </a:solidFill>
                <a:cs typeface="Times New Roman" panose="02020603050405020304" pitchFamily="18" charset="0"/>
              </a:rPr>
              <a:t>Future System Operator development – policy consultation and update</a:t>
            </a:r>
          </a:p>
          <a:p>
            <a:pPr marL="285750" indent="-285750">
              <a:buFont typeface="Arial" panose="020B0604020202020204" pitchFamily="34" charset="0"/>
              <a:buChar char="•"/>
            </a:pPr>
            <a:r>
              <a:rPr lang="en-GB" dirty="0">
                <a:solidFill>
                  <a:srgbClr val="002060"/>
                </a:solidFill>
                <a:cs typeface="Times New Roman" panose="02020603050405020304" pitchFamily="18" charset="0"/>
              </a:rPr>
              <a:t>Call for Input on Engaging domestic consumers in energy flexibility</a:t>
            </a:r>
          </a:p>
          <a:p>
            <a:pPr marL="285750" indent="-285750">
              <a:buFont typeface="Arial" panose="020B0604020202020204" pitchFamily="34" charset="0"/>
              <a:buChar char="•"/>
            </a:pPr>
            <a:r>
              <a:rPr lang="en-GB" dirty="0">
                <a:solidFill>
                  <a:srgbClr val="002060"/>
                </a:solidFill>
                <a:cs typeface="Times New Roman" panose="02020603050405020304" pitchFamily="18" charset="0"/>
              </a:rPr>
              <a:t>Frameworks for future system and network regulation (FSNR)</a:t>
            </a:r>
          </a:p>
          <a:p>
            <a:pPr marL="285750" indent="-285750">
              <a:buFont typeface="Arial" panose="020B0604020202020204" pitchFamily="34" charset="0"/>
              <a:buChar char="•"/>
            </a:pPr>
            <a:r>
              <a:rPr lang="en-GB" dirty="0">
                <a:solidFill>
                  <a:srgbClr val="002060"/>
                </a:solidFill>
                <a:cs typeface="Times New Roman" panose="02020603050405020304" pitchFamily="18" charset="0"/>
              </a:rPr>
              <a:t>Preferred candidate – Ofgem Chairperson subject to confirmation by Parliament, Government will name Mark McAllister as the next Ofgem Chair</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1216088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2D42435-B94A-2B4C-A1A1-A38FAA06BDBA}"/>
              </a:ext>
            </a:extLst>
          </p:cNvPr>
          <p:cNvPicPr>
            <a:picLocks noChangeAspect="1"/>
          </p:cNvPicPr>
          <p:nvPr/>
        </p:nvPicPr>
        <p:blipFill>
          <a:blip r:embed="rId3"/>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3DC1BB8F-31D5-6347-8080-2E3A83D3AB51}"/>
              </a:ext>
            </a:extLst>
          </p:cNvPr>
          <p:cNvSpPr txBox="1"/>
          <p:nvPr/>
        </p:nvSpPr>
        <p:spPr>
          <a:xfrm>
            <a:off x="411480" y="384048"/>
            <a:ext cx="6601968"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b="1" dirty="0">
                <a:solidFill>
                  <a:srgbClr val="002060"/>
                </a:solidFill>
                <a:latin typeface="Calibri" panose="020F0502020204030204" pitchFamily="34" charset="0"/>
                <a:cs typeface="Calibri" panose="020F0502020204030204" pitchFamily="34" charset="0"/>
              </a:rPr>
              <a:t>Ofgem</a:t>
            </a:r>
            <a:endParaRPr kumimoji="0" lang="en-US" sz="3200" b="1" i="0" u="none" strike="noStrike" kern="1200" cap="none" spc="0" normalizeH="0" baseline="0" noProof="0" dirty="0">
              <a:ln>
                <a:noFill/>
              </a:ln>
              <a:solidFill>
                <a:srgbClr val="002060"/>
              </a:solidFill>
              <a:effectLst/>
              <a:uLnTx/>
              <a:uFillTx/>
              <a:latin typeface="Calibri" panose="020F0502020204030204" pitchFamily="34" charset="0"/>
              <a:ea typeface="+mn-ea"/>
              <a:cs typeface="Calibri" panose="020F0502020204030204" pitchFamily="34" charset="0"/>
            </a:endParaRPr>
          </a:p>
        </p:txBody>
      </p:sp>
      <p:graphicFrame>
        <p:nvGraphicFramePr>
          <p:cNvPr id="2" name="Table 4">
            <a:extLst>
              <a:ext uri="{FF2B5EF4-FFF2-40B4-BE49-F238E27FC236}">
                <a16:creationId xmlns:a16="http://schemas.microsoft.com/office/drawing/2014/main" id="{728E001A-26CC-0313-A84B-B92C509C9997}"/>
              </a:ext>
            </a:extLst>
          </p:cNvPr>
          <p:cNvGraphicFramePr>
            <a:graphicFrameLocks/>
          </p:cNvGraphicFramePr>
          <p:nvPr>
            <p:extLst>
              <p:ext uri="{D42A27DB-BD31-4B8C-83A1-F6EECF244321}">
                <p14:modId xmlns:p14="http://schemas.microsoft.com/office/powerpoint/2010/main" val="3097312965"/>
              </p:ext>
            </p:extLst>
          </p:nvPr>
        </p:nvGraphicFramePr>
        <p:xfrm>
          <a:off x="411480" y="968823"/>
          <a:ext cx="11295579" cy="4450080"/>
        </p:xfrm>
        <a:graphic>
          <a:graphicData uri="http://schemas.openxmlformats.org/drawingml/2006/table">
            <a:tbl>
              <a:tblPr firstRow="1" bandRow="1">
                <a:tableStyleId>{5C22544A-7EE6-4342-B048-85BDC9FD1C3A}</a:tableStyleId>
              </a:tblPr>
              <a:tblGrid>
                <a:gridCol w="3805717">
                  <a:extLst>
                    <a:ext uri="{9D8B030D-6E8A-4147-A177-3AD203B41FA5}">
                      <a16:colId xmlns:a16="http://schemas.microsoft.com/office/drawing/2014/main" val="2854009261"/>
                    </a:ext>
                  </a:extLst>
                </a:gridCol>
                <a:gridCol w="4952144">
                  <a:extLst>
                    <a:ext uri="{9D8B030D-6E8A-4147-A177-3AD203B41FA5}">
                      <a16:colId xmlns:a16="http://schemas.microsoft.com/office/drawing/2014/main" val="1548285519"/>
                    </a:ext>
                  </a:extLst>
                </a:gridCol>
                <a:gridCol w="2537718">
                  <a:extLst>
                    <a:ext uri="{9D8B030D-6E8A-4147-A177-3AD203B41FA5}">
                      <a16:colId xmlns:a16="http://schemas.microsoft.com/office/drawing/2014/main" val="901592946"/>
                    </a:ext>
                  </a:extLst>
                </a:gridCol>
              </a:tblGrid>
              <a:tr h="288555">
                <a:tc>
                  <a:txBody>
                    <a:bodyPr/>
                    <a:lstStyle/>
                    <a:p>
                      <a:r>
                        <a:rPr lang="en-GB" sz="1400" dirty="0"/>
                        <a:t>Title</a:t>
                      </a:r>
                    </a:p>
                  </a:txBody>
                  <a:tcPr/>
                </a:tc>
                <a:tc>
                  <a:txBody>
                    <a:bodyPr/>
                    <a:lstStyle/>
                    <a:p>
                      <a:r>
                        <a:rPr lang="en-GB" sz="1400" dirty="0"/>
                        <a:t>Why it matters</a:t>
                      </a:r>
                    </a:p>
                  </a:txBody>
                  <a:tcPr/>
                </a:tc>
                <a:tc>
                  <a:txBody>
                    <a:bodyPr/>
                    <a:lstStyle/>
                    <a:p>
                      <a:r>
                        <a:rPr lang="en-GB" sz="1400" dirty="0"/>
                        <a:t>Link to website</a:t>
                      </a:r>
                    </a:p>
                  </a:txBody>
                  <a:tcPr/>
                </a:tc>
                <a:extLst>
                  <a:ext uri="{0D108BD9-81ED-4DB2-BD59-A6C34878D82A}">
                    <a16:rowId xmlns:a16="http://schemas.microsoft.com/office/drawing/2014/main" val="515420546"/>
                  </a:ext>
                </a:extLst>
              </a:tr>
              <a:tr h="7533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kern="1200" dirty="0">
                          <a:solidFill>
                            <a:srgbClr val="002060"/>
                          </a:solidFill>
                          <a:effectLst/>
                          <a:highlight>
                            <a:srgbClr val="FF00FF"/>
                          </a:highlight>
                          <a:latin typeface="+mn-lt"/>
                          <a:cs typeface="Times New Roman" panose="02020603050405020304" pitchFamily="18" charset="0"/>
                        </a:rPr>
                        <a:t>Ofgem decision on ‘Frameworks for Future Systems and Network Regulation’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dirty="0">
                          <a:solidFill>
                            <a:srgbClr val="002060"/>
                          </a:solidFill>
                          <a:effectLst/>
                          <a:latin typeface="+mn-lt"/>
                          <a:ea typeface="Calibri" panose="020F0502020204030204" pitchFamily="34" charset="0"/>
                          <a:cs typeface="Times New Roman" panose="02020603050405020304" pitchFamily="18" charset="0"/>
                        </a:rPr>
                        <a:t>This consultation considered whether, and by how much, the regulatory regime for energy networks needs to adapt over the coming decades. Ofgem has now outlined its intended approach for the next price controls, to be known as ‘RIIO-3’. This will largely see a continuation of current incentive and cost assessment approaches. Customer Engagement Groups (CEGs) will evolve to become ‘Independent Stakeholder Groups’ (ISGs) and will have a more enduring role in monitoring the delivery of business plans. Mechanisms for securing wider stakeholder feedback will also be introduced. Draft business plans, Challenge Groups, and Open Hearings will be removed from the process. </a:t>
                      </a:r>
                    </a:p>
                  </a:txBody>
                  <a:tcPr/>
                </a:tc>
                <a:tc>
                  <a:txBody>
                    <a:bodyPr/>
                    <a:lstStyle/>
                    <a:p>
                      <a:r>
                        <a:rPr lang="en-GB" sz="1400" dirty="0">
                          <a:hlinkClick r:id="rId4"/>
                        </a:rPr>
                        <a:t>Decision on frameworks for future systems and network regulation | Ofgem</a:t>
                      </a:r>
                      <a:endParaRPr lang="en-GB" sz="1300" dirty="0">
                        <a:latin typeface="+mn-lt"/>
                      </a:endParaRPr>
                    </a:p>
                  </a:txBody>
                  <a:tcPr/>
                </a:tc>
                <a:extLst>
                  <a:ext uri="{0D108BD9-81ED-4DB2-BD59-A6C34878D82A}">
                    <a16:rowId xmlns:a16="http://schemas.microsoft.com/office/drawing/2014/main" val="972370357"/>
                  </a:ext>
                </a:extLst>
              </a:tr>
              <a:tr h="8368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kern="1200" dirty="0">
                          <a:solidFill>
                            <a:srgbClr val="002060"/>
                          </a:solidFill>
                          <a:effectLst/>
                          <a:highlight>
                            <a:srgbClr val="FF00FF"/>
                          </a:highlight>
                          <a:latin typeface="+mn-lt"/>
                          <a:ea typeface="+mn-ea"/>
                          <a:cs typeface="Times New Roman" panose="02020603050405020304" pitchFamily="18" charset="0"/>
                        </a:rPr>
                        <a:t>Ofgem decision on the ‘Future of Local Energy Institutions and Governance’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dirty="0">
                          <a:solidFill>
                            <a:srgbClr val="002060"/>
                          </a:solidFill>
                          <a:effectLst/>
                          <a:latin typeface="+mn-lt"/>
                          <a:ea typeface="Calibri" panose="020F0502020204030204" pitchFamily="34" charset="0"/>
                          <a:cs typeface="Times New Roman" panose="02020603050405020304" pitchFamily="18" charset="0"/>
                        </a:rPr>
                        <a:t>This consultation reviewed the institutional and governance arrangements in place for planning and operating the energy system at a sub-national level. Ofgem has now set out its design for the new arrangements, covering three key components. Regional Energy Strategic Planners (RESPs) will be introduced to co-ordinate planning at a local level. A Market Facilitator role will be introduced, to enable more accessible, transparent, and coordinated flexibility markets.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300" dirty="0">
                          <a:solidFill>
                            <a:srgbClr val="002060"/>
                          </a:solidFill>
                          <a:effectLst/>
                          <a:latin typeface="+mn-lt"/>
                          <a:ea typeface="Calibri" panose="020F0502020204030204" pitchFamily="34" charset="0"/>
                          <a:cs typeface="Times New Roman" panose="02020603050405020304" pitchFamily="18" charset="0"/>
                        </a:rPr>
                        <a:t>Real time operations will remain with DNOs to ensure clear accountability for network reliability and safety.</a:t>
                      </a:r>
                    </a:p>
                  </a:txBody>
                  <a:tcPr/>
                </a:tc>
                <a:tc>
                  <a:txBody>
                    <a:bodyPr/>
                    <a:lstStyle/>
                    <a:p>
                      <a:r>
                        <a:rPr lang="en-GB" sz="1400" dirty="0">
                          <a:hlinkClick r:id="rId5"/>
                        </a:rPr>
                        <a:t>Decision on future of local energy institutions and governance | Ofgem</a:t>
                      </a:r>
                      <a:endParaRPr lang="en-GB" sz="1300" dirty="0">
                        <a:latin typeface="+mn-lt"/>
                      </a:endParaRPr>
                    </a:p>
                  </a:txBody>
                  <a:tcPr/>
                </a:tc>
                <a:extLst>
                  <a:ext uri="{0D108BD9-81ED-4DB2-BD59-A6C34878D82A}">
                    <a16:rowId xmlns:a16="http://schemas.microsoft.com/office/drawing/2014/main" val="231621968"/>
                  </a:ext>
                </a:extLst>
              </a:tr>
            </a:tbl>
          </a:graphicData>
        </a:graphic>
      </p:graphicFrame>
    </p:spTree>
    <p:extLst>
      <p:ext uri="{BB962C8B-B14F-4D97-AF65-F5344CB8AC3E}">
        <p14:creationId xmlns:p14="http://schemas.microsoft.com/office/powerpoint/2010/main" val="417365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2D42435-B94A-2B4C-A1A1-A38FAA06BDBA}"/>
              </a:ext>
            </a:extLst>
          </p:cNvPr>
          <p:cNvPicPr>
            <a:picLocks noChangeAspect="1"/>
          </p:cNvPicPr>
          <p:nvPr/>
        </p:nvPicPr>
        <p:blipFill>
          <a:blip r:embed="rId3"/>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3DC1BB8F-31D5-6347-8080-2E3A83D3AB51}"/>
              </a:ext>
            </a:extLst>
          </p:cNvPr>
          <p:cNvSpPr txBox="1"/>
          <p:nvPr/>
        </p:nvSpPr>
        <p:spPr>
          <a:xfrm>
            <a:off x="411480" y="384048"/>
            <a:ext cx="6601968"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b="1" dirty="0">
                <a:solidFill>
                  <a:srgbClr val="002060"/>
                </a:solidFill>
                <a:latin typeface="Calibri" panose="020F0502020204030204" pitchFamily="34" charset="0"/>
                <a:cs typeface="Calibri" panose="020F0502020204030204" pitchFamily="34" charset="0"/>
              </a:rPr>
              <a:t>Ofgem</a:t>
            </a:r>
            <a:endParaRPr kumimoji="0" lang="en-US" sz="3200" b="1" i="0" u="none" strike="noStrike" kern="1200" cap="none" spc="0" normalizeH="0" baseline="0" noProof="0" dirty="0">
              <a:ln>
                <a:noFill/>
              </a:ln>
              <a:solidFill>
                <a:srgbClr val="002060"/>
              </a:solidFill>
              <a:effectLst/>
              <a:uLnTx/>
              <a:uFillTx/>
              <a:latin typeface="Calibri" panose="020F0502020204030204" pitchFamily="34" charset="0"/>
              <a:ea typeface="+mn-ea"/>
              <a:cs typeface="Calibri" panose="020F0502020204030204" pitchFamily="34" charset="0"/>
            </a:endParaRPr>
          </a:p>
        </p:txBody>
      </p:sp>
      <p:graphicFrame>
        <p:nvGraphicFramePr>
          <p:cNvPr id="2" name="Table 4">
            <a:extLst>
              <a:ext uri="{FF2B5EF4-FFF2-40B4-BE49-F238E27FC236}">
                <a16:creationId xmlns:a16="http://schemas.microsoft.com/office/drawing/2014/main" id="{728E001A-26CC-0313-A84B-B92C509C9997}"/>
              </a:ext>
            </a:extLst>
          </p:cNvPr>
          <p:cNvGraphicFramePr>
            <a:graphicFrameLocks/>
          </p:cNvGraphicFramePr>
          <p:nvPr>
            <p:extLst>
              <p:ext uri="{D42A27DB-BD31-4B8C-83A1-F6EECF244321}">
                <p14:modId xmlns:p14="http://schemas.microsoft.com/office/powerpoint/2010/main" val="3252822169"/>
              </p:ext>
            </p:extLst>
          </p:nvPr>
        </p:nvGraphicFramePr>
        <p:xfrm>
          <a:off x="411480" y="968823"/>
          <a:ext cx="11295579" cy="3933426"/>
        </p:xfrm>
        <a:graphic>
          <a:graphicData uri="http://schemas.openxmlformats.org/drawingml/2006/table">
            <a:tbl>
              <a:tblPr firstRow="1" bandRow="1">
                <a:tableStyleId>{5C22544A-7EE6-4342-B048-85BDC9FD1C3A}</a:tableStyleId>
              </a:tblPr>
              <a:tblGrid>
                <a:gridCol w="3805717">
                  <a:extLst>
                    <a:ext uri="{9D8B030D-6E8A-4147-A177-3AD203B41FA5}">
                      <a16:colId xmlns:a16="http://schemas.microsoft.com/office/drawing/2014/main" val="2854009261"/>
                    </a:ext>
                  </a:extLst>
                </a:gridCol>
                <a:gridCol w="4952144">
                  <a:extLst>
                    <a:ext uri="{9D8B030D-6E8A-4147-A177-3AD203B41FA5}">
                      <a16:colId xmlns:a16="http://schemas.microsoft.com/office/drawing/2014/main" val="1548285519"/>
                    </a:ext>
                  </a:extLst>
                </a:gridCol>
                <a:gridCol w="2537718">
                  <a:extLst>
                    <a:ext uri="{9D8B030D-6E8A-4147-A177-3AD203B41FA5}">
                      <a16:colId xmlns:a16="http://schemas.microsoft.com/office/drawing/2014/main" val="901592946"/>
                    </a:ext>
                  </a:extLst>
                </a:gridCol>
              </a:tblGrid>
              <a:tr h="293278">
                <a:tc>
                  <a:txBody>
                    <a:bodyPr/>
                    <a:lstStyle/>
                    <a:p>
                      <a:r>
                        <a:rPr lang="en-GB" sz="1400" dirty="0"/>
                        <a:t>Title</a:t>
                      </a:r>
                    </a:p>
                  </a:txBody>
                  <a:tcPr/>
                </a:tc>
                <a:tc>
                  <a:txBody>
                    <a:bodyPr/>
                    <a:lstStyle/>
                    <a:p>
                      <a:r>
                        <a:rPr lang="en-GB" sz="1400" dirty="0"/>
                        <a:t>Why it matters</a:t>
                      </a:r>
                    </a:p>
                  </a:txBody>
                  <a:tcPr/>
                </a:tc>
                <a:tc>
                  <a:txBody>
                    <a:bodyPr/>
                    <a:lstStyle/>
                    <a:p>
                      <a:r>
                        <a:rPr lang="en-GB" sz="1400" dirty="0"/>
                        <a:t>Link to website</a:t>
                      </a:r>
                    </a:p>
                  </a:txBody>
                  <a:tcPr/>
                </a:tc>
                <a:extLst>
                  <a:ext uri="{0D108BD9-81ED-4DB2-BD59-A6C34878D82A}">
                    <a16:rowId xmlns:a16="http://schemas.microsoft.com/office/drawing/2014/main" val="515420546"/>
                  </a:ext>
                </a:extLst>
              </a:tr>
              <a:tr h="12317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kern="1200" dirty="0">
                          <a:solidFill>
                            <a:srgbClr val="002060"/>
                          </a:solidFill>
                          <a:effectLst/>
                          <a:highlight>
                            <a:srgbClr val="FF00FF"/>
                          </a:highlight>
                          <a:latin typeface="+mn-lt"/>
                          <a:ea typeface="+mn-ea"/>
                          <a:cs typeface="Times New Roman" panose="02020603050405020304" pitchFamily="18" charset="0"/>
                        </a:rPr>
                        <a:t>Statutory consultation to modify Standard Licence Condition 31F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kern="1200" dirty="0">
                          <a:solidFill>
                            <a:srgbClr val="002060"/>
                          </a:solidFill>
                          <a:effectLst/>
                          <a:latin typeface="+mn-lt"/>
                          <a:ea typeface="Calibri" panose="020F0502020204030204" pitchFamily="34" charset="0"/>
                          <a:cs typeface="Times New Roman" panose="02020603050405020304" pitchFamily="18" charset="0"/>
                        </a:rPr>
                        <a:t>DNOs currently have a licence obligation (SLC31F) to act as a Provider of Last Resort (</a:t>
                      </a:r>
                      <a:r>
                        <a:rPr lang="en-GB" sz="1300" kern="1200" dirty="0" err="1">
                          <a:solidFill>
                            <a:srgbClr val="002060"/>
                          </a:solidFill>
                          <a:effectLst/>
                          <a:latin typeface="+mn-lt"/>
                          <a:ea typeface="Calibri" panose="020F0502020204030204" pitchFamily="34" charset="0"/>
                          <a:cs typeface="Times New Roman" panose="02020603050405020304" pitchFamily="18" charset="0"/>
                        </a:rPr>
                        <a:t>PoLR</a:t>
                      </a:r>
                      <a:r>
                        <a:rPr lang="en-GB" sz="1300" kern="1200" dirty="0">
                          <a:solidFill>
                            <a:srgbClr val="002060"/>
                          </a:solidFill>
                          <a:effectLst/>
                          <a:latin typeface="+mn-lt"/>
                          <a:ea typeface="Calibri" panose="020F0502020204030204" pitchFamily="34" charset="0"/>
                          <a:cs typeface="Times New Roman" panose="02020603050405020304" pitchFamily="18" charset="0"/>
                        </a:rPr>
                        <a:t>) for Electric Vehicle Recharging Points (EVRPs). Ofgem considers that DNOs may not be the most appropriate parties to own, develop, manage, or operate EVRPs at reasonable costs and that this role could sit better with existing market participants. The consultation is open until 1 December. </a:t>
                      </a:r>
                    </a:p>
                  </a:txBody>
                  <a:tcPr/>
                </a:tc>
                <a:tc>
                  <a:txBody>
                    <a:bodyPr/>
                    <a:lstStyle/>
                    <a:p>
                      <a:r>
                        <a:rPr lang="en-GB" sz="1400" dirty="0">
                          <a:hlinkClick r:id="rId4"/>
                        </a:rPr>
                        <a:t>Statutory consultation to modify Standard Licence Condition 31F of the Electricity Distribution Licence | Ofgem</a:t>
                      </a:r>
                      <a:endParaRPr lang="en-GB" sz="1300" dirty="0">
                        <a:latin typeface="+mn-lt"/>
                      </a:endParaRPr>
                    </a:p>
                  </a:txBody>
                  <a:tcPr/>
                </a:tc>
                <a:extLst>
                  <a:ext uri="{0D108BD9-81ED-4DB2-BD59-A6C34878D82A}">
                    <a16:rowId xmlns:a16="http://schemas.microsoft.com/office/drawing/2014/main" val="3746233205"/>
                  </a:ext>
                </a:extLst>
              </a:tr>
              <a:tr h="12317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300" kern="1200" dirty="0">
                        <a:solidFill>
                          <a:srgbClr val="002060"/>
                        </a:solidFill>
                        <a:effectLst/>
                        <a:latin typeface="+mn-lt"/>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300" kern="1200" dirty="0">
                          <a:solidFill>
                            <a:srgbClr val="002060"/>
                          </a:solidFill>
                          <a:effectLst/>
                          <a:highlight>
                            <a:srgbClr val="FF00FF"/>
                          </a:highlight>
                          <a:latin typeface="+mn-lt"/>
                          <a:ea typeface="+mn-ea"/>
                          <a:cs typeface="Times New Roman" panose="02020603050405020304" pitchFamily="18" charset="0"/>
                        </a:rPr>
                        <a:t>Statutory consultation on ED2 licence changes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300" kern="1200" dirty="0">
                        <a:solidFill>
                          <a:srgbClr val="002060"/>
                        </a:solidFill>
                        <a:effectLst/>
                        <a:latin typeface="+mn-lt"/>
                        <a:ea typeface="+mn-ea"/>
                        <a:cs typeface="Times New Roman" panose="02020603050405020304" pitchFamily="18" charset="0"/>
                      </a:endParaRPr>
                    </a:p>
                  </a:txBody>
                  <a:tcPr/>
                </a:tc>
                <a:tc>
                  <a:txBody>
                    <a:bodyPr/>
                    <a:lstStyle/>
                    <a:p>
                      <a:r>
                        <a:rPr lang="en-GB" sz="1300" dirty="0">
                          <a:solidFill>
                            <a:srgbClr val="002060"/>
                          </a:solidFill>
                          <a:latin typeface="+mn-lt"/>
                        </a:rPr>
                        <a:t>Ofgem is consulting on several changes to DNOs’ standard and special licence conditions. These changes are proposed, primarily, to correct errors and improve clarity within the licence. The changes also incorporate some amendments to Northern </a:t>
                      </a:r>
                      <a:r>
                        <a:rPr lang="en-GB" sz="1300" dirty="0" err="1">
                          <a:solidFill>
                            <a:srgbClr val="002060"/>
                          </a:solidFill>
                          <a:latin typeface="+mn-lt"/>
                        </a:rPr>
                        <a:t>Powergrid’s</a:t>
                      </a:r>
                      <a:r>
                        <a:rPr lang="en-GB" sz="1300" dirty="0">
                          <a:solidFill>
                            <a:srgbClr val="002060"/>
                          </a:solidFill>
                          <a:latin typeface="+mn-lt"/>
                        </a:rPr>
                        <a:t> cost allocations, following its successful appeal to the Competition and Markets Authority. The consultation is open until 30 November. </a:t>
                      </a:r>
                    </a:p>
                  </a:txBody>
                  <a:tcPr/>
                </a:tc>
                <a:tc>
                  <a:txBody>
                    <a:bodyPr/>
                    <a:lstStyle/>
                    <a:p>
                      <a:r>
                        <a:rPr lang="en-GB" sz="1400" dirty="0">
                          <a:hlinkClick r:id="rId5"/>
                        </a:rPr>
                        <a:t>Statutory Consultation on Modifications to the Standard and Special Conditions of the Electricity Distribution Licence | Ofgem</a:t>
                      </a:r>
                      <a:endParaRPr lang="en-GB" sz="1300" dirty="0">
                        <a:latin typeface="+mn-lt"/>
                      </a:endParaRPr>
                    </a:p>
                  </a:txBody>
                  <a:tcPr/>
                </a:tc>
                <a:extLst>
                  <a:ext uri="{0D108BD9-81ED-4DB2-BD59-A6C34878D82A}">
                    <a16:rowId xmlns:a16="http://schemas.microsoft.com/office/drawing/2014/main" val="1324496046"/>
                  </a:ext>
                </a:extLst>
              </a:tr>
              <a:tr h="1068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kern="100" dirty="0">
                          <a:solidFill>
                            <a:srgbClr val="1E2A5A"/>
                          </a:solidFill>
                          <a:effectLst/>
                          <a:highlight>
                            <a:srgbClr val="FF00FF"/>
                          </a:highlight>
                          <a:latin typeface="+mn-lt"/>
                          <a:ea typeface="Calibri" panose="020F0502020204030204" pitchFamily="34" charset="0"/>
                          <a:cs typeface="Times New Roman" panose="02020603050405020304" pitchFamily="18" charset="0"/>
                        </a:rPr>
                        <a:t>Open letter consultation on the Incentive on Connections Engagement: Looking Back Reports 2022-23</a:t>
                      </a:r>
                      <a:endParaRPr lang="en-GB" sz="1300" b="0" kern="1200" dirty="0">
                        <a:solidFill>
                          <a:srgbClr val="1E2A5A"/>
                        </a:solidFill>
                        <a:effectLst/>
                        <a:highlight>
                          <a:srgbClr val="FF00FF"/>
                        </a:highlight>
                        <a:latin typeface="+mn-lt"/>
                        <a:ea typeface="+mn-ea"/>
                        <a:cs typeface="Times New Roman" panose="02020603050405020304" pitchFamily="18" charset="0"/>
                      </a:endParaRPr>
                    </a:p>
                  </a:txBody>
                  <a:tcPr/>
                </a:tc>
                <a:tc>
                  <a:txBody>
                    <a:bodyPr/>
                    <a:lstStyle/>
                    <a:p>
                      <a:r>
                        <a:rPr lang="en-GB" sz="1300" dirty="0">
                          <a:solidFill>
                            <a:srgbClr val="002060"/>
                          </a:solidFill>
                          <a:latin typeface="+mn-lt"/>
                        </a:rPr>
                        <a:t>This consultation seeks views on how well DNOs have engaged with their large connection customers to ensure they are delivering a service that meets these customers’ needs. It is open until 22 December.</a:t>
                      </a:r>
                    </a:p>
                  </a:txBody>
                  <a:tcPr/>
                </a:tc>
                <a:tc>
                  <a:txBody>
                    <a:bodyPr/>
                    <a:lstStyle/>
                    <a:p>
                      <a:r>
                        <a:rPr lang="en-GB" sz="1400" dirty="0">
                          <a:hlinkClick r:id="rId6"/>
                        </a:rPr>
                        <a:t>ICE 2023 Stakeholder Consultation Open Letter (ofgem.gov.uk)</a:t>
                      </a:r>
                      <a:endParaRPr lang="en-GB" sz="1300" dirty="0">
                        <a:latin typeface="+mn-lt"/>
                      </a:endParaRPr>
                    </a:p>
                  </a:txBody>
                  <a:tcPr/>
                </a:tc>
                <a:extLst>
                  <a:ext uri="{0D108BD9-81ED-4DB2-BD59-A6C34878D82A}">
                    <a16:rowId xmlns:a16="http://schemas.microsoft.com/office/drawing/2014/main" val="2640706063"/>
                  </a:ext>
                </a:extLst>
              </a:tr>
            </a:tbl>
          </a:graphicData>
        </a:graphic>
      </p:graphicFrame>
    </p:spTree>
    <p:extLst>
      <p:ext uri="{BB962C8B-B14F-4D97-AF65-F5344CB8AC3E}">
        <p14:creationId xmlns:p14="http://schemas.microsoft.com/office/powerpoint/2010/main" val="3819409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2D42435-B94A-2B4C-A1A1-A38FAA06BDBA}"/>
              </a:ext>
            </a:extLst>
          </p:cNvPr>
          <p:cNvPicPr>
            <a:picLocks noChangeAspect="1"/>
          </p:cNvPicPr>
          <p:nvPr/>
        </p:nvPicPr>
        <p:blipFill>
          <a:blip r:embed="rId2"/>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3DC1BB8F-31D5-6347-8080-2E3A83D3AB51}"/>
              </a:ext>
            </a:extLst>
          </p:cNvPr>
          <p:cNvSpPr txBox="1"/>
          <p:nvPr/>
        </p:nvSpPr>
        <p:spPr>
          <a:xfrm>
            <a:off x="411480" y="384048"/>
            <a:ext cx="6601968"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uLnTx/>
                <a:uFillTx/>
                <a:latin typeface="Calibri" panose="020F0502020204030204" pitchFamily="34" charset="0"/>
                <a:ea typeface="+mn-ea"/>
                <a:cs typeface="Calibri" panose="020F0502020204030204" pitchFamily="34" charset="0"/>
              </a:rPr>
              <a:t>DESNZ</a:t>
            </a:r>
          </a:p>
        </p:txBody>
      </p:sp>
      <p:graphicFrame>
        <p:nvGraphicFramePr>
          <p:cNvPr id="3" name="Table 4">
            <a:extLst>
              <a:ext uri="{FF2B5EF4-FFF2-40B4-BE49-F238E27FC236}">
                <a16:creationId xmlns:a16="http://schemas.microsoft.com/office/drawing/2014/main" id="{70192D8F-62E1-1765-7AE8-AC368BBE213A}"/>
              </a:ext>
            </a:extLst>
          </p:cNvPr>
          <p:cNvGraphicFramePr>
            <a:graphicFrameLocks/>
          </p:cNvGraphicFramePr>
          <p:nvPr>
            <p:extLst>
              <p:ext uri="{D42A27DB-BD31-4B8C-83A1-F6EECF244321}">
                <p14:modId xmlns:p14="http://schemas.microsoft.com/office/powerpoint/2010/main" val="1025973162"/>
              </p:ext>
            </p:extLst>
          </p:nvPr>
        </p:nvGraphicFramePr>
        <p:xfrm>
          <a:off x="509426" y="855808"/>
          <a:ext cx="10515597" cy="3510280"/>
        </p:xfrm>
        <a:graphic>
          <a:graphicData uri="http://schemas.openxmlformats.org/drawingml/2006/table">
            <a:tbl>
              <a:tblPr firstRow="1" bandRow="1">
                <a:tableStyleId>{5C22544A-7EE6-4342-B048-85BDC9FD1C3A}</a:tableStyleId>
              </a:tblPr>
              <a:tblGrid>
                <a:gridCol w="3518044">
                  <a:extLst>
                    <a:ext uri="{9D8B030D-6E8A-4147-A177-3AD203B41FA5}">
                      <a16:colId xmlns:a16="http://schemas.microsoft.com/office/drawing/2014/main" val="2854009261"/>
                    </a:ext>
                  </a:extLst>
                </a:gridCol>
                <a:gridCol w="3492354">
                  <a:extLst>
                    <a:ext uri="{9D8B030D-6E8A-4147-A177-3AD203B41FA5}">
                      <a16:colId xmlns:a16="http://schemas.microsoft.com/office/drawing/2014/main" val="1548285519"/>
                    </a:ext>
                  </a:extLst>
                </a:gridCol>
                <a:gridCol w="3505199">
                  <a:extLst>
                    <a:ext uri="{9D8B030D-6E8A-4147-A177-3AD203B41FA5}">
                      <a16:colId xmlns:a16="http://schemas.microsoft.com/office/drawing/2014/main" val="901592946"/>
                    </a:ext>
                  </a:extLst>
                </a:gridCol>
              </a:tblGrid>
              <a:tr h="370840">
                <a:tc>
                  <a:txBody>
                    <a:bodyPr/>
                    <a:lstStyle/>
                    <a:p>
                      <a:r>
                        <a:rPr lang="en-GB" sz="1600" dirty="0">
                          <a:latin typeface="+mn-lt"/>
                        </a:rPr>
                        <a:t>Title</a:t>
                      </a:r>
                    </a:p>
                  </a:txBody>
                  <a:tcPr/>
                </a:tc>
                <a:tc>
                  <a:txBody>
                    <a:bodyPr/>
                    <a:lstStyle/>
                    <a:p>
                      <a:r>
                        <a:rPr lang="en-GB" sz="1600" dirty="0">
                          <a:latin typeface="+mn-lt"/>
                        </a:rPr>
                        <a:t>Why it matters</a:t>
                      </a:r>
                    </a:p>
                  </a:txBody>
                  <a:tcPr/>
                </a:tc>
                <a:tc>
                  <a:txBody>
                    <a:bodyPr/>
                    <a:lstStyle/>
                    <a:p>
                      <a:r>
                        <a:rPr lang="en-GB" sz="1600" dirty="0">
                          <a:latin typeface="+mn-lt"/>
                        </a:rPr>
                        <a:t>Link to website</a:t>
                      </a:r>
                    </a:p>
                  </a:txBody>
                  <a:tcPr/>
                </a:tc>
                <a:extLst>
                  <a:ext uri="{0D108BD9-81ED-4DB2-BD59-A6C34878D82A}">
                    <a16:rowId xmlns:a16="http://schemas.microsoft.com/office/drawing/2014/main" val="51542054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rgbClr val="002060"/>
                          </a:solidFill>
                          <a:effectLst/>
                          <a:latin typeface="+mn-lt"/>
                          <a:ea typeface="Calibri" panose="020F0502020204030204" pitchFamily="34" charset="0"/>
                          <a:cs typeface="Times New Roman" panose="02020603050405020304" pitchFamily="18" charset="0"/>
                        </a:rPr>
                        <a:t>Energy Security Bill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kern="1200" dirty="0">
                        <a:solidFill>
                          <a:srgbClr val="002060"/>
                        </a:solidFill>
                        <a:effectLst/>
                        <a:latin typeface="+mn-lt"/>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rgbClr val="002060"/>
                          </a:solidFill>
                          <a:effectLst/>
                          <a:latin typeface="+mn-lt"/>
                          <a:ea typeface="+mn-ea"/>
                          <a:cs typeface="Times New Roman" panose="02020603050405020304" pitchFamily="18" charset="0"/>
                        </a:rPr>
                        <a:t>To provide a cleaner, more affordable, and more secure energy system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kern="1200" dirty="0">
                        <a:solidFill>
                          <a:srgbClr val="002060"/>
                        </a:solidFill>
                        <a:effectLst/>
                        <a:latin typeface="+mn-lt"/>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hlinkClick r:id="rId3"/>
                        </a:rPr>
                        <a:t>Energy Security Bill: factsheets - GOV.UK (www.gov.uk)</a:t>
                      </a:r>
                      <a:endParaRPr lang="en-GB" sz="1400" dirty="0">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kern="1200" dirty="0">
                        <a:solidFill>
                          <a:schemeClr val="dk1"/>
                        </a:solidFill>
                        <a:latin typeface="+mn-lt"/>
                        <a:ea typeface="+mn-ea"/>
                        <a:cs typeface="+mn-cs"/>
                      </a:endParaRPr>
                    </a:p>
                  </a:txBody>
                  <a:tcPr/>
                </a:tc>
                <a:extLst>
                  <a:ext uri="{0D108BD9-81ED-4DB2-BD59-A6C34878D82A}">
                    <a16:rowId xmlns:a16="http://schemas.microsoft.com/office/drawing/2014/main" val="374623320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rgbClr val="002060"/>
                          </a:solidFill>
                          <a:effectLst/>
                          <a:latin typeface="+mn-lt"/>
                          <a:ea typeface="+mn-ea"/>
                          <a:cs typeface="Times New Roman" panose="02020603050405020304" pitchFamily="18" charset="0"/>
                        </a:rPr>
                        <a:t>Communities at the heart of new fund to boost local growth and energy security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rgbClr val="002060"/>
                          </a:solidFill>
                          <a:effectLst/>
                          <a:latin typeface="+mn-lt"/>
                          <a:ea typeface="+mn-ea"/>
                          <a:cs typeface="Times New Roman" panose="02020603050405020304" pitchFamily="18" charset="0"/>
                        </a:rPr>
                        <a:t>Central government making funding available for community energy projects from Autumn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hlinkClick r:id="rId4"/>
                        </a:rPr>
                        <a:t>Communities at the heart of new fund to boost local growth and energy security - GOV.UK (www.gov.uk)</a:t>
                      </a:r>
                      <a:endParaRPr lang="en-GB" sz="1400" kern="1200" dirty="0">
                        <a:solidFill>
                          <a:schemeClr val="dk1"/>
                        </a:solidFill>
                        <a:latin typeface="+mn-lt"/>
                        <a:ea typeface="+mn-ea"/>
                        <a:cs typeface="+mn-cs"/>
                      </a:endParaRPr>
                    </a:p>
                  </a:txBody>
                  <a:tcPr/>
                </a:tc>
                <a:extLst>
                  <a:ext uri="{0D108BD9-81ED-4DB2-BD59-A6C34878D82A}">
                    <a16:rowId xmlns:a16="http://schemas.microsoft.com/office/drawing/2014/main" val="223829075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rgbClr val="002060"/>
                          </a:solidFill>
                          <a:effectLst/>
                          <a:highlight>
                            <a:srgbClr val="FF00FF"/>
                          </a:highlight>
                          <a:latin typeface="+mn-lt"/>
                          <a:ea typeface="+mn-ea"/>
                          <a:cs typeface="Times New Roman" panose="02020603050405020304" pitchFamily="18" charset="0"/>
                        </a:rPr>
                        <a:t>Apply for Heat Pump Ready Programme: Stream 2 – Wave 2 opportunities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kern="1200" dirty="0">
                        <a:solidFill>
                          <a:srgbClr val="002060"/>
                        </a:solidFill>
                        <a:effectLst/>
                        <a:highlight>
                          <a:srgbClr val="FF00FF"/>
                        </a:highlight>
                        <a:latin typeface="+mn-lt"/>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rgbClr val="002060"/>
                          </a:solidFill>
                          <a:effectLst/>
                          <a:latin typeface="+mn-lt"/>
                          <a:ea typeface="+mn-ea"/>
                          <a:cs typeface="Times New Roman" panose="02020603050405020304" pitchFamily="18" charset="0"/>
                        </a:rPr>
                        <a:t>Supports the development and demonstration of heat pump technologies and tools, and solutions for optimised deployment of heat pumps.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latin typeface="+mn-lt"/>
                          <a:ea typeface="+mn-ea"/>
                          <a:cs typeface="+mn-cs"/>
                          <a:hlinkClick r:id="rId5">
                            <a:extLst>
                              <a:ext uri="{A12FA001-AC4F-418D-AE19-62706E023703}">
                                <ahyp:hlinkClr xmlns:ahyp="http://schemas.microsoft.com/office/drawing/2018/hyperlinkcolor" val="tx"/>
                              </a:ext>
                            </a:extLst>
                          </a:hlinkClick>
                        </a:rPr>
                        <a:t>Apply for Heat Pump Ready Programme: Stream 2 – Wave 2 opportunities - GOV.UK (www.gov.uk)</a:t>
                      </a:r>
                      <a:endParaRPr lang="en-GB" sz="1400" kern="1200" dirty="0">
                        <a:solidFill>
                          <a:schemeClr val="dk1"/>
                        </a:solidFill>
                        <a:latin typeface="+mn-lt"/>
                        <a:ea typeface="+mn-ea"/>
                        <a:cs typeface="+mn-cs"/>
                      </a:endParaRPr>
                    </a:p>
                  </a:txBody>
                  <a:tcPr/>
                </a:tc>
                <a:extLst>
                  <a:ext uri="{0D108BD9-81ED-4DB2-BD59-A6C34878D82A}">
                    <a16:rowId xmlns:a16="http://schemas.microsoft.com/office/drawing/2014/main" val="417480695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rgbClr val="002060"/>
                          </a:solidFill>
                          <a:effectLst/>
                          <a:highlight>
                            <a:srgbClr val="FF00FF"/>
                          </a:highlight>
                          <a:latin typeface="+mn-lt"/>
                          <a:ea typeface="+mn-ea"/>
                          <a:cs typeface="Times New Roman" panose="02020603050405020304" pitchFamily="18" charset="0"/>
                        </a:rPr>
                        <a:t>Apply for the Heat Network Efficiency Scheme (HNES) Round 6</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kern="1200" dirty="0">
                        <a:solidFill>
                          <a:srgbClr val="002060"/>
                        </a:solidFill>
                        <a:effectLst/>
                        <a:highlight>
                          <a:srgbClr val="FF00FF"/>
                        </a:highlight>
                        <a:latin typeface="+mn-lt"/>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rgbClr val="002060"/>
                          </a:solidFill>
                          <a:effectLst/>
                          <a:latin typeface="+mn-lt"/>
                          <a:ea typeface="+mn-ea"/>
                          <a:cs typeface="Times New Roman" panose="02020603050405020304" pitchFamily="18" charset="0"/>
                        </a:rPr>
                        <a:t>Supports performance improvements to existing district heating or communal heating projects.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latin typeface="+mn-lt"/>
                          <a:ea typeface="+mn-ea"/>
                          <a:cs typeface="+mn-cs"/>
                          <a:hlinkClick r:id="rId6">
                            <a:extLst>
                              <a:ext uri="{A12FA001-AC4F-418D-AE19-62706E023703}">
                                <ahyp:hlinkClr xmlns:ahyp="http://schemas.microsoft.com/office/drawing/2018/hyperlinkcolor" val="tx"/>
                              </a:ext>
                            </a:extLst>
                          </a:hlinkClick>
                        </a:rPr>
                        <a:t>Apply for the Heat Network Efficiency Scheme (HNES) Round 6 - GOV.UK (www.gov.uk)</a:t>
                      </a:r>
                      <a:endParaRPr lang="en-GB" sz="1400" kern="1200" dirty="0">
                        <a:solidFill>
                          <a:schemeClr val="dk1"/>
                        </a:solidFill>
                        <a:latin typeface="+mn-lt"/>
                        <a:ea typeface="+mn-ea"/>
                        <a:cs typeface="+mn-cs"/>
                      </a:endParaRPr>
                    </a:p>
                  </a:txBody>
                  <a:tcPr/>
                </a:tc>
                <a:extLst>
                  <a:ext uri="{0D108BD9-81ED-4DB2-BD59-A6C34878D82A}">
                    <a16:rowId xmlns:a16="http://schemas.microsoft.com/office/drawing/2014/main" val="2485823241"/>
                  </a:ext>
                </a:extLst>
              </a:tr>
            </a:tbl>
          </a:graphicData>
        </a:graphic>
      </p:graphicFrame>
    </p:spTree>
    <p:extLst>
      <p:ext uri="{BB962C8B-B14F-4D97-AF65-F5344CB8AC3E}">
        <p14:creationId xmlns:p14="http://schemas.microsoft.com/office/powerpoint/2010/main" val="4189901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2D42435-B94A-2B4C-A1A1-A38FAA06BDBA}"/>
              </a:ext>
            </a:extLst>
          </p:cNvPr>
          <p:cNvPicPr>
            <a:picLocks noChangeAspect="1"/>
          </p:cNvPicPr>
          <p:nvPr/>
        </p:nvPicPr>
        <p:blipFill>
          <a:blip r:embed="rId2"/>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3DC1BB8F-31D5-6347-8080-2E3A83D3AB51}"/>
              </a:ext>
            </a:extLst>
          </p:cNvPr>
          <p:cNvSpPr txBox="1"/>
          <p:nvPr/>
        </p:nvSpPr>
        <p:spPr>
          <a:xfrm>
            <a:off x="411479" y="384048"/>
            <a:ext cx="9297599"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3200" b="1" dirty="0">
                <a:solidFill>
                  <a:srgbClr val="002060"/>
                </a:solidFill>
                <a:latin typeface="+mn-lt"/>
              </a:rPr>
              <a:t>Industry Code Change Proposals/Modifications</a:t>
            </a:r>
            <a:endParaRPr kumimoji="0" lang="en-US" sz="3200" b="1" i="0" u="none" strike="noStrike" kern="1200" cap="none" spc="0" normalizeH="0" baseline="0" noProof="0" dirty="0">
              <a:ln>
                <a:noFill/>
              </a:ln>
              <a:solidFill>
                <a:srgbClr val="002060"/>
              </a:solidFill>
              <a:effectLst/>
              <a:uLnTx/>
              <a:uFillTx/>
              <a:latin typeface="Calibri" panose="020F0502020204030204" pitchFamily="34" charset="0"/>
              <a:ea typeface="+mn-ea"/>
              <a:cs typeface="Calibri" panose="020F0502020204030204" pitchFamily="34" charset="0"/>
            </a:endParaRPr>
          </a:p>
        </p:txBody>
      </p:sp>
      <p:graphicFrame>
        <p:nvGraphicFramePr>
          <p:cNvPr id="2" name="Table 4">
            <a:extLst>
              <a:ext uri="{FF2B5EF4-FFF2-40B4-BE49-F238E27FC236}">
                <a16:creationId xmlns:a16="http://schemas.microsoft.com/office/drawing/2014/main" id="{6FE8FDA8-996D-95CE-837F-B8F09DE8D06C}"/>
              </a:ext>
            </a:extLst>
          </p:cNvPr>
          <p:cNvGraphicFramePr>
            <a:graphicFrameLocks/>
          </p:cNvGraphicFramePr>
          <p:nvPr>
            <p:extLst>
              <p:ext uri="{D42A27DB-BD31-4B8C-83A1-F6EECF244321}">
                <p14:modId xmlns:p14="http://schemas.microsoft.com/office/powerpoint/2010/main" val="879173949"/>
              </p:ext>
            </p:extLst>
          </p:nvPr>
        </p:nvGraphicFramePr>
        <p:xfrm>
          <a:off x="710630" y="939602"/>
          <a:ext cx="10515597" cy="4668520"/>
        </p:xfrm>
        <a:graphic>
          <a:graphicData uri="http://schemas.openxmlformats.org/drawingml/2006/table">
            <a:tbl>
              <a:tblPr firstRow="1" bandRow="1">
                <a:tableStyleId>{5C22544A-7EE6-4342-B048-85BDC9FD1C3A}</a:tableStyleId>
              </a:tblPr>
              <a:tblGrid>
                <a:gridCol w="3292011">
                  <a:extLst>
                    <a:ext uri="{9D8B030D-6E8A-4147-A177-3AD203B41FA5}">
                      <a16:colId xmlns:a16="http://schemas.microsoft.com/office/drawing/2014/main" val="2396416269"/>
                    </a:ext>
                  </a:extLst>
                </a:gridCol>
                <a:gridCol w="4253501">
                  <a:extLst>
                    <a:ext uri="{9D8B030D-6E8A-4147-A177-3AD203B41FA5}">
                      <a16:colId xmlns:a16="http://schemas.microsoft.com/office/drawing/2014/main" val="3142011886"/>
                    </a:ext>
                  </a:extLst>
                </a:gridCol>
                <a:gridCol w="2970085">
                  <a:extLst>
                    <a:ext uri="{9D8B030D-6E8A-4147-A177-3AD203B41FA5}">
                      <a16:colId xmlns:a16="http://schemas.microsoft.com/office/drawing/2014/main" val="1531519873"/>
                    </a:ext>
                  </a:extLst>
                </a:gridCol>
              </a:tblGrid>
              <a:tr h="370840">
                <a:tc>
                  <a:txBody>
                    <a:bodyPr/>
                    <a:lstStyle/>
                    <a:p>
                      <a:r>
                        <a:rPr lang="en-GB" sz="1400" dirty="0">
                          <a:latin typeface="+mn-lt"/>
                        </a:rPr>
                        <a:t>Title</a:t>
                      </a:r>
                    </a:p>
                  </a:txBody>
                  <a:tcPr/>
                </a:tc>
                <a:tc>
                  <a:txBody>
                    <a:bodyPr/>
                    <a:lstStyle/>
                    <a:p>
                      <a:r>
                        <a:rPr lang="en-GB" sz="1400" dirty="0">
                          <a:latin typeface="+mn-lt"/>
                        </a:rPr>
                        <a:t>Purpose of the change</a:t>
                      </a:r>
                    </a:p>
                  </a:txBody>
                  <a:tcPr/>
                </a:tc>
                <a:tc>
                  <a:txBody>
                    <a:bodyPr/>
                    <a:lstStyle/>
                    <a:p>
                      <a:r>
                        <a:rPr lang="en-GB" dirty="0"/>
                        <a:t>Link to website</a:t>
                      </a:r>
                    </a:p>
                  </a:txBody>
                  <a:tcPr/>
                </a:tc>
                <a:extLst>
                  <a:ext uri="{0D108BD9-81ED-4DB2-BD59-A6C34878D82A}">
                    <a16:rowId xmlns:a16="http://schemas.microsoft.com/office/drawing/2014/main" val="131408276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rgbClr val="002060"/>
                          </a:solidFill>
                          <a:effectLst/>
                          <a:latin typeface="+mn-lt"/>
                        </a:rPr>
                        <a:t>BSC Modification P441 'Creation of Complex Site Classes’</a:t>
                      </a:r>
                      <a:endParaRPr lang="en-GB" sz="1400" b="0" dirty="0">
                        <a:solidFill>
                          <a:srgbClr val="002060"/>
                        </a:solidFill>
                        <a:effectLst/>
                        <a:latin typeface="+mn-lt"/>
                        <a:ea typeface="Calibri" panose="020F050202020403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rgbClr val="002060"/>
                          </a:solidFill>
                          <a:effectLst/>
                          <a:latin typeface="+mn-lt"/>
                        </a:rPr>
                        <a:t>To introduce specific classes of Complex Sites to support the development of local energy schemes</a:t>
                      </a:r>
                      <a:endParaRPr lang="en-GB" sz="1400" b="0" dirty="0">
                        <a:solidFill>
                          <a:srgbClr val="002060"/>
                        </a:solidFill>
                        <a:effectLst/>
                        <a:latin typeface="+mn-lt"/>
                        <a:ea typeface="Calibri" panose="020F0502020204030204" pitchFamily="34" charset="0"/>
                        <a:cs typeface="Times New Roman" panose="02020603050405020304" pitchFamily="18" charset="0"/>
                      </a:endParaRPr>
                    </a:p>
                  </a:txBody>
                  <a:tcPr/>
                </a:tc>
                <a:tc>
                  <a:txBody>
                    <a:bodyPr/>
                    <a:lstStyle/>
                    <a:p>
                      <a:r>
                        <a:rPr lang="en-GB" sz="1400" dirty="0">
                          <a:solidFill>
                            <a:srgbClr val="002060"/>
                          </a:solidFill>
                          <a:latin typeface="+mn-lt"/>
                          <a:hlinkClick r:id="rId3">
                            <a:extLst>
                              <a:ext uri="{A12FA001-AC4F-418D-AE19-62706E023703}">
                                <ahyp:hlinkClr xmlns:ahyp="http://schemas.microsoft.com/office/drawing/2018/hyperlinkcolor" val="tx"/>
                              </a:ext>
                            </a:extLst>
                          </a:hlinkClick>
                        </a:rPr>
                        <a:t>P441 'Creation of Complex Site Classes' - </a:t>
                      </a:r>
                      <a:r>
                        <a:rPr lang="en-GB" sz="1400" dirty="0" err="1">
                          <a:solidFill>
                            <a:srgbClr val="002060"/>
                          </a:solidFill>
                          <a:latin typeface="+mn-lt"/>
                          <a:hlinkClick r:id="rId3">
                            <a:extLst>
                              <a:ext uri="{A12FA001-AC4F-418D-AE19-62706E023703}">
                                <ahyp:hlinkClr xmlns:ahyp="http://schemas.microsoft.com/office/drawing/2018/hyperlinkcolor" val="tx"/>
                              </a:ext>
                            </a:extLst>
                          </a:hlinkClick>
                        </a:rPr>
                        <a:t>Elexon</a:t>
                      </a:r>
                      <a:r>
                        <a:rPr lang="en-GB" sz="1400" dirty="0">
                          <a:solidFill>
                            <a:srgbClr val="002060"/>
                          </a:solidFill>
                          <a:latin typeface="+mn-lt"/>
                          <a:hlinkClick r:id="rId3">
                            <a:extLst>
                              <a:ext uri="{A12FA001-AC4F-418D-AE19-62706E023703}">
                                <ahyp:hlinkClr xmlns:ahyp="http://schemas.microsoft.com/office/drawing/2018/hyperlinkcolor" val="tx"/>
                              </a:ext>
                            </a:extLst>
                          </a:hlinkClick>
                        </a:rPr>
                        <a:t> BSC</a:t>
                      </a:r>
                      <a:endParaRPr lang="en-GB" sz="1400" dirty="0">
                        <a:solidFill>
                          <a:srgbClr val="002060"/>
                        </a:solidFill>
                        <a:latin typeface="+mn-lt"/>
                      </a:endParaRPr>
                    </a:p>
                  </a:txBody>
                  <a:tcPr/>
                </a:tc>
                <a:extLst>
                  <a:ext uri="{0D108BD9-81ED-4DB2-BD59-A6C34878D82A}">
                    <a16:rowId xmlns:a16="http://schemas.microsoft.com/office/drawing/2014/main" val="131522373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rgbClr val="002060"/>
                          </a:solidFill>
                          <a:latin typeface="+mn-lt"/>
                        </a:rPr>
                        <a:t>REC R0133 ‘Consequential Cross-Code Change for BSC P441 - Complex Site Classes Creation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rgbClr val="002060"/>
                          </a:solidFill>
                          <a:latin typeface="+mn-lt"/>
                        </a:rPr>
                        <a:t>The introduction of new Complex Site classes is needed into the REC to make the solutions under P441 and DCP 424 work. Meter Equipment Managers will need to understand what their new obligations are in respect of metering requirements, as well as impacts on any of the metering processes associated with a Complex Site.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rgbClr val="002060"/>
                          </a:solidFill>
                          <a:latin typeface="+mn-lt"/>
                          <a:ea typeface="+mn-ea"/>
                          <a:cs typeface="+mn-cs"/>
                          <a:hlinkClick r:id="rId4">
                            <a:extLst>
                              <a:ext uri="{A12FA001-AC4F-418D-AE19-62706E023703}">
                                <ahyp:hlinkClr xmlns:ahyp="http://schemas.microsoft.com/office/drawing/2018/hyperlinkcolor" val="tx"/>
                              </a:ext>
                            </a:extLst>
                          </a:hlinkClick>
                        </a:rPr>
                        <a:t>Consequential Cross-Code Change for BSC P441 - Complex Site Classes Creation - REC Portal</a:t>
                      </a:r>
                      <a:endParaRPr lang="en-GB" sz="1400" kern="1200" dirty="0">
                        <a:solidFill>
                          <a:srgbClr val="002060"/>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dirty="0">
                        <a:solidFill>
                          <a:srgbClr val="002060"/>
                        </a:solidFill>
                        <a:latin typeface="+mn-lt"/>
                      </a:endParaRPr>
                    </a:p>
                  </a:txBody>
                  <a:tcPr/>
                </a:tc>
                <a:extLst>
                  <a:ext uri="{0D108BD9-81ED-4DB2-BD59-A6C34878D82A}">
                    <a16:rowId xmlns:a16="http://schemas.microsoft.com/office/drawing/2014/main" val="16516676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rgbClr val="002060"/>
                          </a:solidFill>
                          <a:effectLst/>
                          <a:latin typeface="+mn-lt"/>
                          <a:ea typeface="Calibri" panose="020F0502020204030204" pitchFamily="34" charset="0"/>
                          <a:cs typeface="Times New Roman" panose="02020603050405020304" pitchFamily="18" charset="0"/>
                        </a:rPr>
                        <a:t>DCUSA Change Proposal (DCP) 411 ‘Charging De-energised Sites’</a:t>
                      </a:r>
                    </a:p>
                  </a:txBody>
                  <a:tcPr/>
                </a:tc>
                <a:tc>
                  <a:txBody>
                    <a:bodyPr/>
                    <a:lstStyle/>
                    <a:p>
                      <a:pPr marL="0" marR="0" lvl="0" indent="0" algn="l" defTabSz="914400" rtl="0" eaLnBrk="1" fontAlgn="auto" latinLnBrk="0" hangingPunct="1">
                        <a:lnSpc>
                          <a:spcPct val="100000"/>
                        </a:lnSpc>
                        <a:spcBef>
                          <a:spcPts val="1200"/>
                        </a:spcBef>
                        <a:spcAft>
                          <a:spcPts val="600"/>
                        </a:spcAft>
                        <a:buClrTx/>
                        <a:buSzTx/>
                        <a:buFontTx/>
                        <a:buNone/>
                        <a:tabLst/>
                        <a:defRPr/>
                      </a:pPr>
                      <a:r>
                        <a:rPr lang="en-GB" sz="1400" kern="1200" dirty="0">
                          <a:solidFill>
                            <a:srgbClr val="002060"/>
                          </a:solidFill>
                          <a:effectLst/>
                          <a:latin typeface="+mn-lt"/>
                          <a:ea typeface="Calibri" panose="020F0502020204030204" pitchFamily="34" charset="0"/>
                          <a:cs typeface="Verdana" panose="020B0604030504040204" pitchFamily="34" charset="0"/>
                        </a:rPr>
                        <a:t>To remove the different treatment of DUoS with respect to de-energised sites</a:t>
                      </a:r>
                      <a:endParaRPr lang="en-GB" sz="1400" kern="1200" dirty="0">
                        <a:solidFill>
                          <a:srgbClr val="002060"/>
                        </a:solidFill>
                        <a:effectLst/>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rgbClr val="002060"/>
                          </a:solidFill>
                          <a:latin typeface="+mn-lt"/>
                          <a:hlinkClick r:id="rId5">
                            <a:extLst>
                              <a:ext uri="{A12FA001-AC4F-418D-AE19-62706E023703}">
                                <ahyp:hlinkClr xmlns:ahyp="http://schemas.microsoft.com/office/drawing/2018/hyperlinkcolor" val="tx"/>
                              </a:ext>
                            </a:extLst>
                          </a:hlinkClick>
                        </a:rPr>
                        <a:t>Charging De-energised sites - DCUSA</a:t>
                      </a:r>
                      <a:endParaRPr lang="en-GB" sz="1400" dirty="0">
                        <a:solidFill>
                          <a:srgbClr val="002060"/>
                        </a:solidFill>
                        <a:latin typeface="+mn-lt"/>
                      </a:endParaRPr>
                    </a:p>
                    <a:p>
                      <a:endParaRPr lang="en-GB" sz="1400" dirty="0">
                        <a:solidFill>
                          <a:srgbClr val="002060"/>
                        </a:solidFill>
                        <a:latin typeface="+mn-lt"/>
                      </a:endParaRPr>
                    </a:p>
                  </a:txBody>
                  <a:tcPr/>
                </a:tc>
                <a:extLst>
                  <a:ext uri="{0D108BD9-81ED-4DB2-BD59-A6C34878D82A}">
                    <a16:rowId xmlns:a16="http://schemas.microsoft.com/office/drawing/2014/main" val="76161495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rgbClr val="002060"/>
                          </a:solidFill>
                          <a:effectLst/>
                          <a:latin typeface="+mn-lt"/>
                          <a:ea typeface="Calibri" panose="020F0502020204030204" pitchFamily="34" charset="0"/>
                          <a:cs typeface="Times New Roman" panose="02020603050405020304" pitchFamily="18" charset="0"/>
                        </a:rPr>
                        <a:t>DCUSA Change Proposal (DCP) 412 ‘Discounts from TCR Charges for ‘Peaky’ final demand customers’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i="0" kern="1200" dirty="0">
                        <a:solidFill>
                          <a:srgbClr val="002060"/>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rgbClr val="002060"/>
                          </a:solidFill>
                          <a:effectLst/>
                          <a:latin typeface="+mn-lt"/>
                          <a:ea typeface="+mn-ea"/>
                          <a:cs typeface="Times New Roman" panose="02020603050405020304" pitchFamily="18" charset="0"/>
                        </a:rPr>
                        <a:t>To create a discount against the residual charge for ‘peaky’ customers, removing the disproportionate impact of allocating residual charges on the basis of the Agreed Supply Capacity.</a:t>
                      </a:r>
                      <a:endParaRPr lang="en-GB" sz="1400" b="0" kern="1200" dirty="0">
                        <a:solidFill>
                          <a:srgbClr val="002060"/>
                        </a:solidFill>
                        <a:effectLst/>
                        <a:latin typeface="+mn-lt"/>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rgbClr val="002060"/>
                          </a:solidFill>
                          <a:latin typeface="+mn-lt"/>
                          <a:ea typeface="+mn-ea"/>
                          <a:cs typeface="+mn-cs"/>
                          <a:hlinkClick r:id="rId6">
                            <a:extLst>
                              <a:ext uri="{A12FA001-AC4F-418D-AE19-62706E023703}">
                                <ahyp:hlinkClr xmlns:ahyp="http://schemas.microsoft.com/office/drawing/2018/hyperlinkcolor" val="tx"/>
                              </a:ext>
                            </a:extLst>
                          </a:hlinkClick>
                        </a:rPr>
                        <a:t>Discounts from TCR charges for ‘peaky’ final demand customers - DCUSA</a:t>
                      </a:r>
                      <a:endParaRPr lang="en-GB" sz="1400" kern="1200" dirty="0">
                        <a:solidFill>
                          <a:srgbClr val="002060"/>
                        </a:solidFill>
                        <a:latin typeface="+mn-lt"/>
                        <a:ea typeface="+mn-ea"/>
                        <a:cs typeface="+mn-cs"/>
                      </a:endParaRPr>
                    </a:p>
                    <a:p>
                      <a:endParaRPr lang="en-GB" sz="1400" dirty="0">
                        <a:solidFill>
                          <a:srgbClr val="002060"/>
                        </a:solidFill>
                      </a:endParaRPr>
                    </a:p>
                  </a:txBody>
                  <a:tcPr/>
                </a:tc>
                <a:extLst>
                  <a:ext uri="{0D108BD9-81ED-4DB2-BD59-A6C34878D82A}">
                    <a16:rowId xmlns:a16="http://schemas.microsoft.com/office/drawing/2014/main" val="134615952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rgbClr val="002060"/>
                          </a:solidFill>
                          <a:latin typeface="+mn-lt"/>
                        </a:rPr>
                        <a:t>DCUSA Change Proposal (DCP) 419 ‘Pre-notifications of Planned Supply De-energisations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i="0" kern="1200" dirty="0">
                        <a:solidFill>
                          <a:srgbClr val="002060"/>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u="none" strike="noStrike" kern="1200" baseline="0" dirty="0">
                          <a:solidFill>
                            <a:srgbClr val="002060"/>
                          </a:solidFill>
                          <a:latin typeface="+mn-lt"/>
                          <a:ea typeface="+mn-ea"/>
                          <a:cs typeface="+mn-cs"/>
                        </a:rPr>
                        <a:t>To ensure that all DCUSA Parties, that de-energise metering equipment as part of any planned work, provide the Distributor with advance notification of the supply interruption</a:t>
                      </a:r>
                      <a:endParaRPr lang="en-GB" sz="1800" b="0" i="0" u="none" strike="noStrike" kern="1200" baseline="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rgbClr val="002060"/>
                          </a:solidFill>
                          <a:hlinkClick r:id="rId7">
                            <a:extLst>
                              <a:ext uri="{A12FA001-AC4F-418D-AE19-62706E023703}">
                                <ahyp:hlinkClr xmlns:ahyp="http://schemas.microsoft.com/office/drawing/2018/hyperlinkcolor" val="tx"/>
                              </a:ext>
                            </a:extLst>
                          </a:hlinkClick>
                        </a:rPr>
                        <a:t>Pre-Notifications of Planned Supply De-Energisations – DCUSA</a:t>
                      </a:r>
                      <a:endParaRPr lang="en-GB" sz="1400" dirty="0">
                        <a:solidFill>
                          <a:srgbClr val="002060"/>
                        </a:solidFill>
                        <a:latin typeface="+mn-lt"/>
                      </a:endParaRPr>
                    </a:p>
                    <a:p>
                      <a:endParaRPr lang="en-GB" sz="1400" dirty="0">
                        <a:solidFill>
                          <a:srgbClr val="002060"/>
                        </a:solidFill>
                      </a:endParaRPr>
                    </a:p>
                  </a:txBody>
                  <a:tcPr/>
                </a:tc>
                <a:extLst>
                  <a:ext uri="{0D108BD9-81ED-4DB2-BD59-A6C34878D82A}">
                    <a16:rowId xmlns:a16="http://schemas.microsoft.com/office/drawing/2014/main" val="1402118753"/>
                  </a:ext>
                </a:extLst>
              </a:tr>
            </a:tbl>
          </a:graphicData>
        </a:graphic>
      </p:graphicFrame>
    </p:spTree>
    <p:extLst>
      <p:ext uri="{BB962C8B-B14F-4D97-AF65-F5344CB8AC3E}">
        <p14:creationId xmlns:p14="http://schemas.microsoft.com/office/powerpoint/2010/main" val="10083039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1694</TotalTime>
  <Words>1864</Words>
  <Application>Microsoft Office PowerPoint</Application>
  <PresentationFormat>Widescreen</PresentationFormat>
  <Paragraphs>157</Paragraphs>
  <Slides>12</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Seagrave, Helen</cp:lastModifiedBy>
  <cp:revision>55</cp:revision>
  <cp:lastPrinted>2022-03-28T14:15:30Z</cp:lastPrinted>
  <dcterms:created xsi:type="dcterms:W3CDTF">2022-03-28T13:33:10Z</dcterms:created>
  <dcterms:modified xsi:type="dcterms:W3CDTF">2023-12-08T16:22:01Z</dcterms:modified>
</cp:coreProperties>
</file>