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58" r:id="rId5"/>
    <p:sldMasterId id="2147483665" r:id="rId6"/>
  </p:sldMasterIdLst>
  <p:notesMasterIdLst>
    <p:notesMasterId r:id="rId14"/>
  </p:notesMasterIdLst>
  <p:handoutMasterIdLst>
    <p:handoutMasterId r:id="rId15"/>
  </p:handoutMasterIdLst>
  <p:sldIdLst>
    <p:sldId id="256" r:id="rId7"/>
    <p:sldId id="288" r:id="rId8"/>
    <p:sldId id="487" r:id="rId9"/>
    <p:sldId id="484" r:id="rId10"/>
    <p:sldId id="485" r:id="rId11"/>
    <p:sldId id="486" r:id="rId12"/>
    <p:sldId id="4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x, Steve" initials="CS" lastIdx="9" clrIdx="0">
    <p:extLst>
      <p:ext uri="{19B8F6BF-5375-455C-9EA6-DF929625EA0E}">
        <p15:presenceInfo xmlns:p15="http://schemas.microsoft.com/office/powerpoint/2012/main" userId="S-1-5-21-4001338897-2530446006-197968523-15938" providerId="AD"/>
      </p:ext>
    </p:extLst>
  </p:cmAuthor>
  <p:cmAuthor id="2" name="Williamson, Gillian" initials="WG" lastIdx="1" clrIdx="1">
    <p:extLst>
      <p:ext uri="{19B8F6BF-5375-455C-9EA6-DF929625EA0E}">
        <p15:presenceInfo xmlns:p15="http://schemas.microsoft.com/office/powerpoint/2012/main" userId="S-1-5-21-4001338897-2530446006-197968523-407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3D9"/>
    <a:srgbClr val="6BAA40"/>
    <a:srgbClr val="A6D288"/>
    <a:srgbClr val="00863D"/>
    <a:srgbClr val="217593"/>
    <a:srgbClr val="96CF6B"/>
    <a:srgbClr val="59BB83"/>
    <a:srgbClr val="8CCA5E"/>
    <a:srgbClr val="00B050"/>
    <a:srgbClr val="00D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0" autoAdjust="0"/>
    <p:restoredTop sz="94660"/>
  </p:normalViewPr>
  <p:slideViewPr>
    <p:cSldViewPr>
      <p:cViewPr varScale="1">
        <p:scale>
          <a:sx n="67" d="100"/>
          <a:sy n="67" d="100"/>
        </p:scale>
        <p:origin x="8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F8252-9124-4781-A77B-6F904A9345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E0376-5BC5-41DE-A90A-23FBD8244D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3811C-C94A-4247-9556-465582ABBB82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EF306-C18F-4B4C-82D4-40277460E9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16EC3-E753-48AF-B745-B503CA9040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58A19-91F6-4488-8693-C82B8981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8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F23AA-BCA8-4007-B26B-303695AE453C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D973A-BCEA-420E-BC58-977A035B4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84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E69F-3597-416E-9DAB-AE2C4D1E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569" y="2560320"/>
            <a:ext cx="7420926" cy="170855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C9747F-3B03-4218-95F3-E8AE000CDB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5A6226-45F5-45DC-8CB0-C52A33C884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677B1-1A0A-40FD-853B-A4C476B806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AFF64B9-DDA1-4E82-9289-4FAB6E3C52C3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A17DD-3099-40D6-AD2C-C92B5D0E6C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CDA03E-BE6C-48A8-B81C-A2EE94333E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02568" y="4427541"/>
            <a:ext cx="7420925" cy="1298010"/>
          </a:xfrm>
        </p:spPr>
        <p:txBody>
          <a:bodyPr lIns="0" rIns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110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B4C2-FD9E-486B-A6DE-D8F656D2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B8D15B-33D8-431E-A5F6-DE42C401C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70749-291E-43F5-8D5C-6C1FB07317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2716478-1F8C-4A71-814F-4695FA2D3D97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6BBCE-7AE9-43CB-8BA0-BCA6EC11F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F136E1-6A02-4DC5-B65A-AA5CD984B3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2912" y="1341437"/>
            <a:ext cx="8452893" cy="50752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8DF5982-F4B6-43FD-A669-D47E3BB6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09088" y="1341438"/>
            <a:ext cx="2340000" cy="2340000"/>
          </a:xfrm>
          <a:prstGeom prst="teardrop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02A6F312-742F-4B9A-B374-DED7282AE2B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09088" y="4076674"/>
            <a:ext cx="2340000" cy="2340000"/>
          </a:xfrm>
          <a:prstGeom prst="teardrop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GB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4329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186B-535D-4B79-A81D-E816BDA98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6F0AFF-C98A-4E6B-B345-3AB50C01F6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3BB3A-272E-4BE1-83AF-F644E589535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E8A2C73-9A3F-4F85-9F70-ECBFEDD4A8ED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2F545-10E0-4768-8F9E-73529C3BB4F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088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57AA0-38F5-4C29-BCED-CB75C1439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3009063"/>
            <a:ext cx="11306175" cy="839874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F1FD5E-E34E-429E-9DBC-EEDAADEAD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A6226-45F5-45DC-8CB0-C52A33C884C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51A3A-1DF8-40FD-A62B-5F1ACF6A4D8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FC2927F-22B8-40D8-BC10-0CA66308E11A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A81E-C522-4782-8975-BDB49B3B69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504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 friendly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E69F-3597-416E-9DAB-AE2C4D1E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569" y="2560320"/>
            <a:ext cx="7420926" cy="1708554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C9747F-3B03-4218-95F3-E8AE000CDB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5A6226-45F5-45DC-8CB0-C52A33C884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677B1-1A0A-40FD-853B-A4C476B806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AFF64B9-DDA1-4E82-9289-4FAB6E3C52C3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A17DD-3099-40D6-AD2C-C92B5D0E6C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CDA03E-BE6C-48A8-B81C-A2EE94333E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02568" y="4427541"/>
            <a:ext cx="7420925" cy="1298010"/>
          </a:xfrm>
        </p:spPr>
        <p:txBody>
          <a:bodyPr lIns="0" rIns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638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E69F-3597-416E-9DAB-AE2C4D1E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569" y="2560320"/>
            <a:ext cx="7420926" cy="170855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C9747F-3B03-4218-95F3-E8AE000CDB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5A6226-45F5-45DC-8CB0-C52A33C884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677B1-1A0A-40FD-853B-A4C476B806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AFF64B9-DDA1-4E82-9289-4FAB6E3C52C3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A17DD-3099-40D6-AD2C-C92B5D0E6C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CDA03E-BE6C-48A8-B81C-A2EE94333E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02568" y="4427541"/>
            <a:ext cx="7420925" cy="1298010"/>
          </a:xfrm>
        </p:spPr>
        <p:txBody>
          <a:bodyPr lIns="0" rIns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564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0FE2E-A3DB-41CD-AE85-4F5790C4F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408C3A-EB1A-4B85-9884-10F2739A83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B6289-9352-4FB9-A96E-D78A3E367CD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25EDC8E-E561-4557-ADD6-4D213468FBC1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16303-4208-409C-BE83-8D8E405979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B01215-22C7-448C-8D05-F877CB6623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3304" y="1341437"/>
            <a:ext cx="11305784" cy="50752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79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B4C2-FD9E-486B-A6DE-D8F656D2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B8D15B-33D8-431E-A5F6-DE42C401C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70749-291E-43F5-8D5C-6C1FB07317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2716478-1F8C-4A71-814F-4695FA2D3D97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6BBCE-7AE9-43CB-8BA0-BCA6EC11F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F136E1-6A02-4DC5-B65A-AA5CD984B3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2912" y="1341437"/>
            <a:ext cx="8452893" cy="50752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8DF5982-F4B6-43FD-A669-D47E3BB6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09088" y="1341438"/>
            <a:ext cx="2340000" cy="2340000"/>
          </a:xfrm>
          <a:prstGeom prst="teardrop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02A6F312-742F-4B9A-B374-DED7282AE2B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09088" y="4076674"/>
            <a:ext cx="2340000" cy="2340000"/>
          </a:xfrm>
          <a:prstGeom prst="teardrop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GB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7977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186B-535D-4B79-A81D-E816BDA98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6F0AFF-C98A-4E6B-B345-3AB50C01F6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3BB3A-272E-4BE1-83AF-F644E589535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E8A2C73-9A3F-4F85-9F70-ECBFEDD4A8ED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2F545-10E0-4768-8F9E-73529C3BB4F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290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57AA0-38F5-4C29-BCED-CB75C1439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3009063"/>
            <a:ext cx="11306175" cy="839874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F1FD5E-E34E-429E-9DBC-EEDAADEAD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6C6D6F"/>
                </a:solidFill>
              </a:defRPr>
            </a:lvl1pPr>
          </a:lstStyle>
          <a:p>
            <a:fld id="{3C5A6226-45F5-45DC-8CB0-C52A33C884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51A3A-1DF8-40FD-A62B-5F1ACF6A4D8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FC2927F-22B8-40D8-BC10-0CA66308E11A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A81E-C522-4782-8975-BDB49B3B69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87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 friendly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E69F-3597-416E-9DAB-AE2C4D1E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569" y="2560320"/>
            <a:ext cx="7420926" cy="1708554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C9747F-3B03-4218-95F3-E8AE000CDB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5A6226-45F5-45DC-8CB0-C52A33C884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677B1-1A0A-40FD-853B-A4C476B806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AFF64B9-DDA1-4E82-9289-4FAB6E3C52C3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A17DD-3099-40D6-AD2C-C92B5D0E6C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CDA03E-BE6C-48A8-B81C-A2EE94333E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02568" y="4427541"/>
            <a:ext cx="7420925" cy="1298010"/>
          </a:xfrm>
        </p:spPr>
        <p:txBody>
          <a:bodyPr lIns="0" rIns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85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0FE2E-A3DB-41CD-AE85-4F5790C4F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408C3A-EB1A-4B85-9884-10F2739A83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B6289-9352-4FB9-A96E-D78A3E367CD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25EDC8E-E561-4557-ADD6-4D213468FBC1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16303-4208-409C-BE83-8D8E405979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B01215-22C7-448C-8D05-F877CB6623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3304" y="1341437"/>
            <a:ext cx="11305784" cy="50752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7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B4C2-FD9E-486B-A6DE-D8F656D2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B8D15B-33D8-431E-A5F6-DE42C401C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70749-291E-43F5-8D5C-6C1FB07317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2716478-1F8C-4A71-814F-4695FA2D3D97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6BBCE-7AE9-43CB-8BA0-BCA6EC11F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F136E1-6A02-4DC5-B65A-AA5CD984B3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2912" y="1341437"/>
            <a:ext cx="8452893" cy="50752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8DF5982-F4B6-43FD-A669-D47E3BB6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09088" y="1341438"/>
            <a:ext cx="2340000" cy="2340000"/>
          </a:xfrm>
          <a:prstGeom prst="teardrop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02A6F312-742F-4B9A-B374-DED7282AE2B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09088" y="4076674"/>
            <a:ext cx="2340000" cy="2340000"/>
          </a:xfrm>
          <a:prstGeom prst="teardrop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41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186B-535D-4B79-A81D-E816BDA98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6F0AFF-C98A-4E6B-B345-3AB50C01F6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3BB3A-272E-4BE1-83AF-F644E589535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E8A2C73-9A3F-4F85-9F70-ECBFEDD4A8ED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2F545-10E0-4768-8F9E-73529C3BB4F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6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57AA0-38F5-4C29-BCED-CB75C1439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3009063"/>
            <a:ext cx="11306175" cy="839874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F1FD5E-E34E-429E-9DBC-EEDAADEAD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5A6226-45F5-45DC-8CB0-C52A33C884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51A3A-1DF8-40FD-A62B-5F1ACF6A4D8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FC2927F-22B8-40D8-BC10-0CA66308E11A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A81E-C522-4782-8975-BDB49B3B69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86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 friendly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E69F-3597-416E-9DAB-AE2C4D1E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569" y="2560320"/>
            <a:ext cx="7420926" cy="1708554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C9747F-3B03-4218-95F3-E8AE000CDB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5A6226-45F5-45DC-8CB0-C52A33C884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677B1-1A0A-40FD-853B-A4C476B806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AFF64B9-DDA1-4E82-9289-4FAB6E3C52C3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A17DD-3099-40D6-AD2C-C92B5D0E6C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CDA03E-BE6C-48A8-B81C-A2EE94333E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02568" y="4427541"/>
            <a:ext cx="7420925" cy="1298010"/>
          </a:xfrm>
        </p:spPr>
        <p:txBody>
          <a:bodyPr lIns="0" rIns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646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15470" y="1304171"/>
            <a:ext cx="11556740" cy="5126609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2200"/>
            </a:lvl1pPr>
            <a:lvl2pPr>
              <a:spcAft>
                <a:spcPts val="0"/>
              </a:spcAft>
              <a:defRPr sz="2000"/>
            </a:lvl2pPr>
            <a:lvl3pPr>
              <a:spcAft>
                <a:spcPts val="0"/>
              </a:spcAft>
              <a:defRPr sz="1800"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B49D295-DEA1-4A20-8EC1-4BCBFADCF72A}" type="datetime1">
              <a:rPr lang="en-GB" smtClean="0"/>
              <a:pPr/>
              <a:t>30/08/2023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E612354-6CF5-43F9-824D-90E08BC26D4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0664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E69F-3597-416E-9DAB-AE2C4D1E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569" y="2560320"/>
            <a:ext cx="7420926" cy="170855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C9747F-3B03-4218-95F3-E8AE000CDB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5A6226-45F5-45DC-8CB0-C52A33C884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677B1-1A0A-40FD-853B-A4C476B806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AFF64B9-DDA1-4E82-9289-4FAB6E3C52C3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A17DD-3099-40D6-AD2C-C92B5D0E6C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CDA03E-BE6C-48A8-B81C-A2EE94333E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02568" y="4427541"/>
            <a:ext cx="7420925" cy="1298010"/>
          </a:xfrm>
        </p:spPr>
        <p:txBody>
          <a:bodyPr lIns="0" rIns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16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0FE2E-A3DB-41CD-AE85-4F5790C4F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408C3A-EB1A-4B85-9884-10F2739A83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B6289-9352-4FB9-A96E-D78A3E367CD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25EDC8E-E561-4557-ADD6-4D213468FBC1}" type="datetime1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16303-4208-409C-BE83-8D8E405979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B01215-22C7-448C-8D05-F877CB6623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3304" y="1341437"/>
            <a:ext cx="11305784" cy="50752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2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65E4A-3BE4-4F34-B343-CBD7072BC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8256"/>
            <a:ext cx="7660078" cy="839874"/>
          </a:xfrm>
          <a:prstGeom prst="rect">
            <a:avLst/>
          </a:prstGeom>
        </p:spPr>
        <p:txBody>
          <a:bodyPr vert="horz" lIns="0" tIns="180000" rIns="0" bIns="1800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11875-2C71-4517-8FDB-4E6667F35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3" y="1341437"/>
            <a:ext cx="11306174" cy="5075237"/>
          </a:xfrm>
          <a:prstGeom prst="rect">
            <a:avLst/>
          </a:prstGeom>
        </p:spPr>
        <p:txBody>
          <a:bodyPr vert="horz" lIns="91440" tIns="90000" rIns="91440" bIns="9000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8157B-5A74-4A04-A3D6-56D5580B4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4564" y="6436904"/>
            <a:ext cx="1176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1BDF9D1-CB6F-4381-B63B-EF9AC0208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4535" y="6436903"/>
            <a:ext cx="1176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4980-AC87-42BC-98E8-C2EAE35A2E11}" type="datetime1">
              <a:rPr lang="en-GB" smtClean="0"/>
              <a:t>30/08/2023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B8F4B3-4414-4919-B25B-5EC8BCD39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1417" y="6436903"/>
            <a:ext cx="93931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71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3" r:id="rId3"/>
    <p:sldLayoutId id="2147483654" r:id="rId4"/>
    <p:sldLayoutId id="2147483655" r:id="rId5"/>
    <p:sldLayoutId id="2147483657" r:id="rId6"/>
    <p:sldLayoutId id="2147483672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42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82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65E4A-3BE4-4F34-B343-CBD7072BC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8256"/>
            <a:ext cx="7660078" cy="839874"/>
          </a:xfrm>
          <a:prstGeom prst="rect">
            <a:avLst/>
          </a:prstGeom>
        </p:spPr>
        <p:txBody>
          <a:bodyPr vert="horz" lIns="0" tIns="180000" rIns="0" bIns="18000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11875-2C71-4517-8FDB-4E6667F35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3" y="1341437"/>
            <a:ext cx="11306174" cy="5075237"/>
          </a:xfrm>
          <a:prstGeom prst="rect">
            <a:avLst/>
          </a:prstGeom>
        </p:spPr>
        <p:txBody>
          <a:bodyPr vert="horz" lIns="91440" tIns="90000" rIns="91440" bIns="9000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8157B-5A74-4A04-A3D6-56D5580B4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4564" y="6436904"/>
            <a:ext cx="1176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1BDF9D1-CB6F-4381-B63B-EF9AC0208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4535" y="6436903"/>
            <a:ext cx="1176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4980-AC87-42BC-98E8-C2EAE35A2E11}" type="datetime1">
              <a:rPr lang="en-GB" smtClean="0"/>
              <a:t>30/08/2023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B8F4B3-4414-4919-B25B-5EC8BCD39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1417" y="6436903"/>
            <a:ext cx="93931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08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42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84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65E4A-3BE4-4F34-B343-CBD7072BC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8256"/>
            <a:ext cx="7660078" cy="839874"/>
          </a:xfrm>
          <a:prstGeom prst="rect">
            <a:avLst/>
          </a:prstGeom>
        </p:spPr>
        <p:txBody>
          <a:bodyPr vert="horz" lIns="0" tIns="180000" rIns="0" bIns="18000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11875-2C71-4517-8FDB-4E6667F35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3" y="1341437"/>
            <a:ext cx="11306174" cy="5075237"/>
          </a:xfrm>
          <a:prstGeom prst="rect">
            <a:avLst/>
          </a:prstGeom>
        </p:spPr>
        <p:txBody>
          <a:bodyPr vert="horz" lIns="91440" tIns="90000" rIns="91440" bIns="9000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8157B-5A74-4A04-A3D6-56D5580B4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4564" y="6436904"/>
            <a:ext cx="1176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6226-45F5-45DC-8CB0-C52A33C884C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1BDF9D1-CB6F-4381-B63B-EF9AC0208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4535" y="6436903"/>
            <a:ext cx="1176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4980-AC87-42BC-98E8-C2EAE35A2E11}" type="datetime1">
              <a:rPr lang="en-GB" smtClean="0"/>
              <a:t>30/08/2023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B8F4B3-4414-4919-B25B-5EC8BCD39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1417" y="6436903"/>
            <a:ext cx="93931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33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42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84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423B-D477-4D0C-B270-AF8A5379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LAEP high level engagement process: Electricity North West with Local Authorities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FE978F-1D38-4449-875F-5316260582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DA764-AFB9-404B-B752-BE945F7692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02569" y="5321456"/>
            <a:ext cx="7420925" cy="1298010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Christos Kaloudas</a:t>
            </a:r>
          </a:p>
          <a:p>
            <a:r>
              <a:rPr lang="en-GB" sz="2000" dirty="0"/>
              <a:t>Capacity Strategy Lead Manager, Asset &amp; Technology Directorate</a:t>
            </a:r>
          </a:p>
          <a:p>
            <a:r>
              <a:rPr lang="en-GB" sz="2000" dirty="0"/>
              <a:t>26</a:t>
            </a:r>
            <a:r>
              <a:rPr lang="en-GB" sz="2000" baseline="30000" dirty="0"/>
              <a:t>th</a:t>
            </a:r>
            <a:r>
              <a:rPr lang="en-GB" sz="2000" dirty="0"/>
              <a:t> April 2023</a:t>
            </a:r>
          </a:p>
        </p:txBody>
      </p:sp>
    </p:spTree>
    <p:extLst>
      <p:ext uri="{BB962C8B-B14F-4D97-AF65-F5344CB8AC3E}">
        <p14:creationId xmlns:p14="http://schemas.microsoft.com/office/powerpoint/2010/main" val="152195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D9B8F256-9976-4FCC-BADE-2CD517B95FFF}"/>
              </a:ext>
            </a:extLst>
          </p:cNvPr>
          <p:cNvSpPr/>
          <p:nvPr/>
        </p:nvSpPr>
        <p:spPr>
          <a:xfrm>
            <a:off x="4445887" y="2299289"/>
            <a:ext cx="3103200" cy="1728192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normAutofit/>
          </a:bodyPr>
          <a:lstStyle/>
          <a:p>
            <a:pPr algn="ctr"/>
            <a:endParaRPr lang="en-GB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AAF681-A7B9-4B9B-B963-960B7480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Terms of reference – ENW &amp; councils engagement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53D27-0187-42C1-8958-77D878D3513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E612354-6CF5-43F9-824D-90E08BC26D4D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5A128D11-0A71-4B83-A8D5-62F2C81D5D77}"/>
              </a:ext>
            </a:extLst>
          </p:cNvPr>
          <p:cNvSpPr/>
          <p:nvPr/>
        </p:nvSpPr>
        <p:spPr>
          <a:xfrm>
            <a:off x="1222347" y="1196752"/>
            <a:ext cx="9551756" cy="100811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norm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Objective: what’s the task?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835CAB-0857-407A-B676-772A9D27C324}"/>
              </a:ext>
            </a:extLst>
          </p:cNvPr>
          <p:cNvSpPr/>
          <p:nvPr/>
        </p:nvSpPr>
        <p:spPr>
          <a:xfrm>
            <a:off x="1197199" y="2312876"/>
            <a:ext cx="3101724" cy="1728192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normAutofit/>
          </a:bodyPr>
          <a:lstStyle/>
          <a:p>
            <a:pPr algn="ctr"/>
            <a:endParaRPr lang="en-GB" sz="2800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10008285-9E50-46E6-B580-321F004B3ABD}"/>
              </a:ext>
            </a:extLst>
          </p:cNvPr>
          <p:cNvSpPr/>
          <p:nvPr/>
        </p:nvSpPr>
        <p:spPr>
          <a:xfrm flipH="1" flipV="1">
            <a:off x="1222347" y="4675553"/>
            <a:ext cx="3101724" cy="1800000"/>
          </a:xfrm>
          <a:prstGeom prst="round1Rect">
            <a:avLst>
              <a:gd name="adj" fmla="val 31236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normAutofit/>
          </a:bodyPr>
          <a:lstStyle/>
          <a:p>
            <a:pPr algn="ctr"/>
            <a:endParaRPr lang="en-GB" sz="2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DB7DD1-7261-4D05-B57B-9BCBEC17ACBB}"/>
              </a:ext>
            </a:extLst>
          </p:cNvPr>
          <p:cNvSpPr/>
          <p:nvPr/>
        </p:nvSpPr>
        <p:spPr>
          <a:xfrm flipV="1">
            <a:off x="4445887" y="4675553"/>
            <a:ext cx="3107189" cy="18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normAutofit/>
          </a:bodyPr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ADF164-5EA6-470D-A307-6A7F17A72488}"/>
              </a:ext>
            </a:extLst>
          </p:cNvPr>
          <p:cNvSpPr txBox="1"/>
          <p:nvPr/>
        </p:nvSpPr>
        <p:spPr>
          <a:xfrm>
            <a:off x="4468364" y="4792842"/>
            <a:ext cx="3101724" cy="1368152"/>
          </a:xfrm>
          <a:prstGeom prst="rect">
            <a:avLst/>
          </a:prstGeom>
          <a:noFill/>
        </p:spPr>
        <p:txBody>
          <a:bodyPr wrap="square" tIns="90000" bIns="90000" rtlCol="0">
            <a:noAutofit/>
          </a:bodyPr>
          <a:lstStyle/>
          <a:p>
            <a:pPr algn="ctr"/>
            <a:r>
              <a:rPr lang="en-GB" sz="2000" dirty="0"/>
              <a:t>ENW to release network capacity </a:t>
            </a:r>
            <a:r>
              <a:rPr lang="en-GB" sz="2000" b="1" dirty="0"/>
              <a:t>where</a:t>
            </a:r>
            <a:r>
              <a:rPr lang="en-GB" sz="2000" dirty="0"/>
              <a:t> &amp; </a:t>
            </a:r>
            <a:r>
              <a:rPr lang="en-GB" sz="2000" b="1" dirty="0"/>
              <a:t>when</a:t>
            </a:r>
            <a:r>
              <a:rPr lang="en-GB" sz="2000" dirty="0"/>
              <a:t> needed to facilitate all LAEP and other local plans </a:t>
            </a:r>
            <a:r>
              <a:rPr lang="en-GB" sz="2000" u="sng" dirty="0"/>
              <a:t>in their planned timeline</a:t>
            </a:r>
            <a:r>
              <a:rPr lang="en-GB" sz="2000" dirty="0"/>
              <a:t>.</a:t>
            </a:r>
          </a:p>
          <a:p>
            <a:pPr algn="ctr"/>
            <a:endParaRPr lang="en-GB" sz="2000" dirty="0" err="1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40DB2F5-5EAC-4D58-881A-C65F86EA4062}"/>
              </a:ext>
            </a:extLst>
          </p:cNvPr>
          <p:cNvSpPr txBox="1"/>
          <p:nvPr/>
        </p:nvSpPr>
        <p:spPr>
          <a:xfrm>
            <a:off x="1248271" y="4711927"/>
            <a:ext cx="3124615" cy="2027294"/>
          </a:xfrm>
          <a:prstGeom prst="rect">
            <a:avLst/>
          </a:prstGeom>
          <a:noFill/>
        </p:spPr>
        <p:txBody>
          <a:bodyPr wrap="square" tIns="90000" bIns="90000" rtlCol="0">
            <a:normAutofit/>
          </a:bodyPr>
          <a:lstStyle/>
          <a:p>
            <a:pPr algn="ctr"/>
            <a:r>
              <a:rPr lang="en-GB" sz="2000" dirty="0"/>
              <a:t>Electricity North West to provide technical support to local authorities for LAEPs: guidance on the use of ENW planning data.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EABDC5-F898-40A8-AB93-7ADE36431EDB}"/>
              </a:ext>
            </a:extLst>
          </p:cNvPr>
          <p:cNvSpPr/>
          <p:nvPr/>
        </p:nvSpPr>
        <p:spPr>
          <a:xfrm>
            <a:off x="7670903" y="2305761"/>
            <a:ext cx="3103200" cy="1728192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normAutofit/>
          </a:bodyPr>
          <a:lstStyle/>
          <a:p>
            <a:pPr algn="ctr"/>
            <a:endParaRPr lang="en-GB" sz="2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770B9-F779-4E9F-B866-EBAB38BCA12A}"/>
              </a:ext>
            </a:extLst>
          </p:cNvPr>
          <p:cNvSpPr/>
          <p:nvPr/>
        </p:nvSpPr>
        <p:spPr>
          <a:xfrm>
            <a:off x="4445887" y="4149080"/>
            <a:ext cx="3103200" cy="5760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normAutofit fontScale="92500" lnSpcReduction="10000"/>
          </a:bodyPr>
          <a:lstStyle/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5B19C2-A758-4E64-B8CC-070C4AFC985F}"/>
              </a:ext>
            </a:extLst>
          </p:cNvPr>
          <p:cNvSpPr txBox="1"/>
          <p:nvPr/>
        </p:nvSpPr>
        <p:spPr>
          <a:xfrm>
            <a:off x="4401061" y="4033953"/>
            <a:ext cx="3225016" cy="648072"/>
          </a:xfrm>
          <a:prstGeom prst="rect">
            <a:avLst/>
          </a:prstGeom>
          <a:noFill/>
        </p:spPr>
        <p:txBody>
          <a:bodyPr wrap="square" tIns="90000" bIns="90000" rtlCol="0">
            <a:noAutofit/>
          </a:bodyPr>
          <a:lstStyle/>
          <a:p>
            <a:pPr algn="ctr"/>
            <a:r>
              <a:rPr lang="en-GB" sz="2000" b="1" dirty="0"/>
              <a:t>Facilitation of Local Area Energy Plans (LAEPs)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707666-FF83-48B2-9C4B-28BBE9FFA40D}"/>
              </a:ext>
            </a:extLst>
          </p:cNvPr>
          <p:cNvSpPr/>
          <p:nvPr/>
        </p:nvSpPr>
        <p:spPr>
          <a:xfrm>
            <a:off x="1222348" y="4149080"/>
            <a:ext cx="3101724" cy="57600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normAutofit/>
          </a:bodyPr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Technical Support</a:t>
            </a:r>
          </a:p>
        </p:txBody>
      </p:sp>
      <p:sp>
        <p:nvSpPr>
          <p:cNvPr id="31" name="Rectangle: Single Corner Rounded 30">
            <a:extLst>
              <a:ext uri="{FF2B5EF4-FFF2-40B4-BE49-F238E27FC236}">
                <a16:creationId xmlns:a16="http://schemas.microsoft.com/office/drawing/2014/main" id="{EBD21366-3B70-4077-8B3B-2F4BC13F67B7}"/>
              </a:ext>
            </a:extLst>
          </p:cNvPr>
          <p:cNvSpPr/>
          <p:nvPr/>
        </p:nvSpPr>
        <p:spPr>
          <a:xfrm flipV="1">
            <a:off x="7670902" y="4682025"/>
            <a:ext cx="3107189" cy="1800000"/>
          </a:xfrm>
          <a:prstGeom prst="round1Rect">
            <a:avLst>
              <a:gd name="adj" fmla="val 34336"/>
            </a:avLst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normAutofit/>
          </a:bodyPr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7904FA-DA67-413A-B2D7-1DD33CE916B4}"/>
              </a:ext>
            </a:extLst>
          </p:cNvPr>
          <p:cNvSpPr/>
          <p:nvPr/>
        </p:nvSpPr>
        <p:spPr>
          <a:xfrm>
            <a:off x="7670903" y="4149080"/>
            <a:ext cx="3103200" cy="5760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normAutofit/>
          </a:bodyPr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Flexibility Services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89FFF2-2375-46FB-8F19-63E3A2A400CC}"/>
              </a:ext>
            </a:extLst>
          </p:cNvPr>
          <p:cNvSpPr txBox="1"/>
          <p:nvPr/>
        </p:nvSpPr>
        <p:spPr>
          <a:xfrm>
            <a:off x="7653890" y="4869160"/>
            <a:ext cx="3103200" cy="1368152"/>
          </a:xfrm>
          <a:prstGeom prst="rect">
            <a:avLst/>
          </a:prstGeom>
          <a:noFill/>
        </p:spPr>
        <p:txBody>
          <a:bodyPr wrap="square" tIns="90000" bIns="90000" rtlCol="0">
            <a:normAutofit lnSpcReduction="10000"/>
          </a:bodyPr>
          <a:lstStyle/>
          <a:p>
            <a:pPr algn="ctr"/>
            <a:r>
              <a:rPr lang="en-GB" sz="2000" dirty="0"/>
              <a:t>ENW to explain our DSO flexibility service opportunities for local service providers.</a:t>
            </a:r>
          </a:p>
        </p:txBody>
      </p:sp>
      <p:grpSp>
        <p:nvGrpSpPr>
          <p:cNvPr id="34" name="Group 51">
            <a:extLst>
              <a:ext uri="{FF2B5EF4-FFF2-40B4-BE49-F238E27FC236}">
                <a16:creationId xmlns:a16="http://schemas.microsoft.com/office/drawing/2014/main" id="{1F3FC9D1-D4FC-4D38-90BE-6A55080E2D9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943872" y="2512050"/>
            <a:ext cx="1048908" cy="1329844"/>
            <a:chOff x="6211" y="2913"/>
            <a:chExt cx="911" cy="1155"/>
          </a:xfrm>
          <a:solidFill>
            <a:schemeClr val="bg1"/>
          </a:solidFill>
        </p:grpSpPr>
        <p:sp>
          <p:nvSpPr>
            <p:cNvPr id="35" name="Freeform 52">
              <a:extLst>
                <a:ext uri="{FF2B5EF4-FFF2-40B4-BE49-F238E27FC236}">
                  <a16:creationId xmlns:a16="http://schemas.microsoft.com/office/drawing/2014/main" id="{B019B710-73D7-47BB-AD36-D315E90AB5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5" y="2913"/>
              <a:ext cx="903" cy="891"/>
            </a:xfrm>
            <a:custGeom>
              <a:avLst/>
              <a:gdLst/>
              <a:ahLst/>
              <a:cxnLst>
                <a:cxn ang="0">
                  <a:pos x="17" y="177"/>
                </a:cxn>
                <a:cxn ang="0">
                  <a:pos x="36" y="177"/>
                </a:cxn>
                <a:cxn ang="0">
                  <a:pos x="36" y="369"/>
                </a:cxn>
                <a:cxn ang="0">
                  <a:pos x="42" y="375"/>
                </a:cxn>
                <a:cxn ang="0">
                  <a:pos x="155" y="375"/>
                </a:cxn>
                <a:cxn ang="0">
                  <a:pos x="155" y="294"/>
                </a:cxn>
                <a:cxn ang="0">
                  <a:pos x="159" y="290"/>
                </a:cxn>
                <a:cxn ang="0">
                  <a:pos x="220" y="290"/>
                </a:cxn>
                <a:cxn ang="0">
                  <a:pos x="223" y="294"/>
                </a:cxn>
                <a:cxn ang="0">
                  <a:pos x="223" y="375"/>
                </a:cxn>
                <a:cxn ang="0">
                  <a:pos x="337" y="375"/>
                </a:cxn>
                <a:cxn ang="0">
                  <a:pos x="343" y="369"/>
                </a:cxn>
                <a:cxn ang="0">
                  <a:pos x="343" y="177"/>
                </a:cxn>
                <a:cxn ang="0">
                  <a:pos x="362" y="177"/>
                </a:cxn>
                <a:cxn ang="0">
                  <a:pos x="370" y="156"/>
                </a:cxn>
                <a:cxn ang="0">
                  <a:pos x="292" y="86"/>
                </a:cxn>
                <a:cxn ang="0">
                  <a:pos x="204" y="8"/>
                </a:cxn>
                <a:cxn ang="0">
                  <a:pos x="174" y="8"/>
                </a:cxn>
                <a:cxn ang="0">
                  <a:pos x="87" y="86"/>
                </a:cxn>
                <a:cxn ang="0">
                  <a:pos x="9" y="156"/>
                </a:cxn>
                <a:cxn ang="0">
                  <a:pos x="17" y="177"/>
                </a:cxn>
                <a:cxn ang="0">
                  <a:pos x="252" y="202"/>
                </a:cxn>
                <a:cxn ang="0">
                  <a:pos x="256" y="198"/>
                </a:cxn>
                <a:cxn ang="0">
                  <a:pos x="304" y="198"/>
                </a:cxn>
                <a:cxn ang="0">
                  <a:pos x="308" y="202"/>
                </a:cxn>
                <a:cxn ang="0">
                  <a:pos x="308" y="252"/>
                </a:cxn>
                <a:cxn ang="0">
                  <a:pos x="304" y="256"/>
                </a:cxn>
                <a:cxn ang="0">
                  <a:pos x="256" y="256"/>
                </a:cxn>
                <a:cxn ang="0">
                  <a:pos x="252" y="252"/>
                </a:cxn>
                <a:cxn ang="0">
                  <a:pos x="252" y="202"/>
                </a:cxn>
                <a:cxn ang="0">
                  <a:pos x="161" y="202"/>
                </a:cxn>
                <a:cxn ang="0">
                  <a:pos x="165" y="198"/>
                </a:cxn>
                <a:cxn ang="0">
                  <a:pos x="214" y="198"/>
                </a:cxn>
                <a:cxn ang="0">
                  <a:pos x="217" y="202"/>
                </a:cxn>
                <a:cxn ang="0">
                  <a:pos x="217" y="252"/>
                </a:cxn>
                <a:cxn ang="0">
                  <a:pos x="214" y="256"/>
                </a:cxn>
                <a:cxn ang="0">
                  <a:pos x="165" y="256"/>
                </a:cxn>
                <a:cxn ang="0">
                  <a:pos x="161" y="252"/>
                </a:cxn>
                <a:cxn ang="0">
                  <a:pos x="161" y="202"/>
                </a:cxn>
                <a:cxn ang="0">
                  <a:pos x="71" y="202"/>
                </a:cxn>
                <a:cxn ang="0">
                  <a:pos x="74" y="198"/>
                </a:cxn>
                <a:cxn ang="0">
                  <a:pos x="123" y="198"/>
                </a:cxn>
                <a:cxn ang="0">
                  <a:pos x="127" y="202"/>
                </a:cxn>
                <a:cxn ang="0">
                  <a:pos x="127" y="252"/>
                </a:cxn>
                <a:cxn ang="0">
                  <a:pos x="123" y="256"/>
                </a:cxn>
                <a:cxn ang="0">
                  <a:pos x="74" y="256"/>
                </a:cxn>
                <a:cxn ang="0">
                  <a:pos x="71" y="252"/>
                </a:cxn>
                <a:cxn ang="0">
                  <a:pos x="71" y="202"/>
                </a:cxn>
              </a:cxnLst>
              <a:rect l="0" t="0" r="r" b="b"/>
              <a:pathLst>
                <a:path w="379" h="375">
                  <a:moveTo>
                    <a:pt x="17" y="177"/>
                  </a:moveTo>
                  <a:cubicBezTo>
                    <a:pt x="36" y="177"/>
                    <a:pt x="36" y="177"/>
                    <a:pt x="36" y="177"/>
                  </a:cubicBezTo>
                  <a:cubicBezTo>
                    <a:pt x="36" y="369"/>
                    <a:pt x="36" y="369"/>
                    <a:pt x="36" y="369"/>
                  </a:cubicBezTo>
                  <a:cubicBezTo>
                    <a:pt x="36" y="373"/>
                    <a:pt x="38" y="375"/>
                    <a:pt x="42" y="375"/>
                  </a:cubicBezTo>
                  <a:cubicBezTo>
                    <a:pt x="155" y="375"/>
                    <a:pt x="155" y="375"/>
                    <a:pt x="155" y="375"/>
                  </a:cubicBezTo>
                  <a:cubicBezTo>
                    <a:pt x="155" y="294"/>
                    <a:pt x="155" y="294"/>
                    <a:pt x="155" y="294"/>
                  </a:cubicBezTo>
                  <a:cubicBezTo>
                    <a:pt x="155" y="291"/>
                    <a:pt x="157" y="290"/>
                    <a:pt x="159" y="290"/>
                  </a:cubicBezTo>
                  <a:cubicBezTo>
                    <a:pt x="220" y="290"/>
                    <a:pt x="220" y="290"/>
                    <a:pt x="220" y="290"/>
                  </a:cubicBezTo>
                  <a:cubicBezTo>
                    <a:pt x="222" y="290"/>
                    <a:pt x="223" y="291"/>
                    <a:pt x="223" y="294"/>
                  </a:cubicBezTo>
                  <a:cubicBezTo>
                    <a:pt x="223" y="375"/>
                    <a:pt x="223" y="375"/>
                    <a:pt x="223" y="375"/>
                  </a:cubicBezTo>
                  <a:cubicBezTo>
                    <a:pt x="337" y="375"/>
                    <a:pt x="337" y="375"/>
                    <a:pt x="337" y="375"/>
                  </a:cubicBezTo>
                  <a:cubicBezTo>
                    <a:pt x="341" y="375"/>
                    <a:pt x="343" y="373"/>
                    <a:pt x="343" y="369"/>
                  </a:cubicBezTo>
                  <a:cubicBezTo>
                    <a:pt x="343" y="177"/>
                    <a:pt x="343" y="177"/>
                    <a:pt x="343" y="177"/>
                  </a:cubicBezTo>
                  <a:cubicBezTo>
                    <a:pt x="362" y="177"/>
                    <a:pt x="362" y="177"/>
                    <a:pt x="362" y="177"/>
                  </a:cubicBezTo>
                  <a:cubicBezTo>
                    <a:pt x="373" y="177"/>
                    <a:pt x="379" y="163"/>
                    <a:pt x="370" y="156"/>
                  </a:cubicBezTo>
                  <a:cubicBezTo>
                    <a:pt x="292" y="86"/>
                    <a:pt x="292" y="86"/>
                    <a:pt x="292" y="86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196" y="0"/>
                    <a:pt x="183" y="0"/>
                    <a:pt x="174" y="8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0" y="163"/>
                    <a:pt x="5" y="177"/>
                    <a:pt x="17" y="177"/>
                  </a:cubicBezTo>
                  <a:close/>
                  <a:moveTo>
                    <a:pt x="252" y="202"/>
                  </a:moveTo>
                  <a:cubicBezTo>
                    <a:pt x="252" y="200"/>
                    <a:pt x="254" y="198"/>
                    <a:pt x="256" y="198"/>
                  </a:cubicBezTo>
                  <a:cubicBezTo>
                    <a:pt x="304" y="198"/>
                    <a:pt x="304" y="198"/>
                    <a:pt x="304" y="198"/>
                  </a:cubicBezTo>
                  <a:cubicBezTo>
                    <a:pt x="306" y="198"/>
                    <a:pt x="308" y="200"/>
                    <a:pt x="308" y="202"/>
                  </a:cubicBezTo>
                  <a:cubicBezTo>
                    <a:pt x="308" y="252"/>
                    <a:pt x="308" y="252"/>
                    <a:pt x="308" y="252"/>
                  </a:cubicBezTo>
                  <a:cubicBezTo>
                    <a:pt x="308" y="254"/>
                    <a:pt x="306" y="256"/>
                    <a:pt x="304" y="256"/>
                  </a:cubicBezTo>
                  <a:cubicBezTo>
                    <a:pt x="256" y="256"/>
                    <a:pt x="256" y="256"/>
                    <a:pt x="256" y="256"/>
                  </a:cubicBezTo>
                  <a:cubicBezTo>
                    <a:pt x="254" y="256"/>
                    <a:pt x="252" y="254"/>
                    <a:pt x="252" y="252"/>
                  </a:cubicBezTo>
                  <a:lnTo>
                    <a:pt x="252" y="202"/>
                  </a:lnTo>
                  <a:close/>
                  <a:moveTo>
                    <a:pt x="161" y="202"/>
                  </a:moveTo>
                  <a:cubicBezTo>
                    <a:pt x="161" y="200"/>
                    <a:pt x="163" y="198"/>
                    <a:pt x="165" y="198"/>
                  </a:cubicBezTo>
                  <a:cubicBezTo>
                    <a:pt x="214" y="198"/>
                    <a:pt x="214" y="198"/>
                    <a:pt x="214" y="198"/>
                  </a:cubicBezTo>
                  <a:cubicBezTo>
                    <a:pt x="216" y="198"/>
                    <a:pt x="217" y="200"/>
                    <a:pt x="217" y="202"/>
                  </a:cubicBezTo>
                  <a:cubicBezTo>
                    <a:pt x="217" y="252"/>
                    <a:pt x="217" y="252"/>
                    <a:pt x="217" y="252"/>
                  </a:cubicBezTo>
                  <a:cubicBezTo>
                    <a:pt x="217" y="254"/>
                    <a:pt x="216" y="256"/>
                    <a:pt x="214" y="256"/>
                  </a:cubicBezTo>
                  <a:cubicBezTo>
                    <a:pt x="165" y="256"/>
                    <a:pt x="165" y="256"/>
                    <a:pt x="165" y="256"/>
                  </a:cubicBezTo>
                  <a:cubicBezTo>
                    <a:pt x="163" y="256"/>
                    <a:pt x="161" y="254"/>
                    <a:pt x="161" y="252"/>
                  </a:cubicBezTo>
                  <a:lnTo>
                    <a:pt x="161" y="202"/>
                  </a:lnTo>
                  <a:close/>
                  <a:moveTo>
                    <a:pt x="71" y="202"/>
                  </a:moveTo>
                  <a:cubicBezTo>
                    <a:pt x="71" y="200"/>
                    <a:pt x="72" y="198"/>
                    <a:pt x="74" y="198"/>
                  </a:cubicBezTo>
                  <a:cubicBezTo>
                    <a:pt x="123" y="198"/>
                    <a:pt x="123" y="198"/>
                    <a:pt x="123" y="198"/>
                  </a:cubicBezTo>
                  <a:cubicBezTo>
                    <a:pt x="125" y="198"/>
                    <a:pt x="127" y="200"/>
                    <a:pt x="127" y="202"/>
                  </a:cubicBezTo>
                  <a:cubicBezTo>
                    <a:pt x="127" y="252"/>
                    <a:pt x="127" y="252"/>
                    <a:pt x="127" y="252"/>
                  </a:cubicBezTo>
                  <a:cubicBezTo>
                    <a:pt x="127" y="254"/>
                    <a:pt x="125" y="256"/>
                    <a:pt x="123" y="256"/>
                  </a:cubicBezTo>
                  <a:cubicBezTo>
                    <a:pt x="74" y="256"/>
                    <a:pt x="74" y="256"/>
                    <a:pt x="74" y="256"/>
                  </a:cubicBezTo>
                  <a:cubicBezTo>
                    <a:pt x="72" y="256"/>
                    <a:pt x="71" y="254"/>
                    <a:pt x="71" y="252"/>
                  </a:cubicBezTo>
                  <a:lnTo>
                    <a:pt x="71" y="2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53">
              <a:extLst>
                <a:ext uri="{FF2B5EF4-FFF2-40B4-BE49-F238E27FC236}">
                  <a16:creationId xmlns:a16="http://schemas.microsoft.com/office/drawing/2014/main" id="{A910E7AC-2B3F-4985-BD15-A60EA46B1D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1" y="3680"/>
              <a:ext cx="911" cy="388"/>
            </a:xfrm>
            <a:custGeom>
              <a:avLst/>
              <a:gdLst/>
              <a:ahLst/>
              <a:cxnLst>
                <a:cxn ang="0">
                  <a:pos x="376" y="122"/>
                </a:cxn>
                <a:cxn ang="0">
                  <a:pos x="383" y="116"/>
                </a:cxn>
                <a:cxn ang="0">
                  <a:pos x="376" y="109"/>
                </a:cxn>
                <a:cxn ang="0">
                  <a:pos x="238" y="109"/>
                </a:cxn>
                <a:cxn ang="0">
                  <a:pos x="234" y="96"/>
                </a:cxn>
                <a:cxn ang="0">
                  <a:pos x="376" y="96"/>
                </a:cxn>
                <a:cxn ang="0">
                  <a:pos x="383" y="90"/>
                </a:cxn>
                <a:cxn ang="0">
                  <a:pos x="376" y="83"/>
                </a:cxn>
                <a:cxn ang="0">
                  <a:pos x="226" y="83"/>
                </a:cxn>
                <a:cxn ang="0">
                  <a:pos x="226" y="83"/>
                </a:cxn>
                <a:cxn ang="0">
                  <a:pos x="198" y="69"/>
                </a:cxn>
                <a:cxn ang="0">
                  <a:pos x="198" y="6"/>
                </a:cxn>
                <a:cxn ang="0">
                  <a:pos x="191" y="0"/>
                </a:cxn>
                <a:cxn ang="0">
                  <a:pos x="185" y="6"/>
                </a:cxn>
                <a:cxn ang="0">
                  <a:pos x="185" y="69"/>
                </a:cxn>
                <a:cxn ang="0">
                  <a:pos x="157" y="83"/>
                </a:cxn>
                <a:cxn ang="0">
                  <a:pos x="157" y="83"/>
                </a:cxn>
                <a:cxn ang="0">
                  <a:pos x="6" y="83"/>
                </a:cxn>
                <a:cxn ang="0">
                  <a:pos x="0" y="90"/>
                </a:cxn>
                <a:cxn ang="0">
                  <a:pos x="6" y="96"/>
                </a:cxn>
                <a:cxn ang="0">
                  <a:pos x="148" y="96"/>
                </a:cxn>
                <a:cxn ang="0">
                  <a:pos x="145" y="109"/>
                </a:cxn>
                <a:cxn ang="0">
                  <a:pos x="6" y="109"/>
                </a:cxn>
                <a:cxn ang="0">
                  <a:pos x="0" y="116"/>
                </a:cxn>
                <a:cxn ang="0">
                  <a:pos x="6" y="122"/>
                </a:cxn>
                <a:cxn ang="0">
                  <a:pos x="145" y="122"/>
                </a:cxn>
                <a:cxn ang="0">
                  <a:pos x="148" y="135"/>
                </a:cxn>
                <a:cxn ang="0">
                  <a:pos x="6" y="135"/>
                </a:cxn>
                <a:cxn ang="0">
                  <a:pos x="0" y="142"/>
                </a:cxn>
                <a:cxn ang="0">
                  <a:pos x="6" y="148"/>
                </a:cxn>
                <a:cxn ang="0">
                  <a:pos x="157" y="148"/>
                </a:cxn>
                <a:cxn ang="0">
                  <a:pos x="157" y="148"/>
                </a:cxn>
                <a:cxn ang="0">
                  <a:pos x="191" y="163"/>
                </a:cxn>
                <a:cxn ang="0">
                  <a:pos x="226" y="148"/>
                </a:cxn>
                <a:cxn ang="0">
                  <a:pos x="226" y="148"/>
                </a:cxn>
                <a:cxn ang="0">
                  <a:pos x="376" y="148"/>
                </a:cxn>
                <a:cxn ang="0">
                  <a:pos x="383" y="142"/>
                </a:cxn>
                <a:cxn ang="0">
                  <a:pos x="376" y="135"/>
                </a:cxn>
                <a:cxn ang="0">
                  <a:pos x="234" y="135"/>
                </a:cxn>
                <a:cxn ang="0">
                  <a:pos x="238" y="122"/>
                </a:cxn>
                <a:cxn ang="0">
                  <a:pos x="376" y="122"/>
                </a:cxn>
                <a:cxn ang="0">
                  <a:pos x="191" y="150"/>
                </a:cxn>
                <a:cxn ang="0">
                  <a:pos x="157" y="116"/>
                </a:cxn>
                <a:cxn ang="0">
                  <a:pos x="191" y="81"/>
                </a:cxn>
                <a:cxn ang="0">
                  <a:pos x="226" y="116"/>
                </a:cxn>
                <a:cxn ang="0">
                  <a:pos x="191" y="150"/>
                </a:cxn>
              </a:cxnLst>
              <a:rect l="0" t="0" r="r" b="b"/>
              <a:pathLst>
                <a:path w="383" h="163">
                  <a:moveTo>
                    <a:pt x="376" y="122"/>
                  </a:moveTo>
                  <a:cubicBezTo>
                    <a:pt x="380" y="122"/>
                    <a:pt x="383" y="119"/>
                    <a:pt x="383" y="116"/>
                  </a:cubicBezTo>
                  <a:cubicBezTo>
                    <a:pt x="383" y="112"/>
                    <a:pt x="380" y="109"/>
                    <a:pt x="376" y="109"/>
                  </a:cubicBezTo>
                  <a:cubicBezTo>
                    <a:pt x="238" y="109"/>
                    <a:pt x="238" y="109"/>
                    <a:pt x="238" y="109"/>
                  </a:cubicBezTo>
                  <a:cubicBezTo>
                    <a:pt x="238" y="104"/>
                    <a:pt x="236" y="100"/>
                    <a:pt x="234" y="96"/>
                  </a:cubicBezTo>
                  <a:cubicBezTo>
                    <a:pt x="376" y="96"/>
                    <a:pt x="376" y="96"/>
                    <a:pt x="376" y="96"/>
                  </a:cubicBezTo>
                  <a:cubicBezTo>
                    <a:pt x="380" y="96"/>
                    <a:pt x="383" y="93"/>
                    <a:pt x="383" y="90"/>
                  </a:cubicBezTo>
                  <a:cubicBezTo>
                    <a:pt x="383" y="86"/>
                    <a:pt x="380" y="83"/>
                    <a:pt x="37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18" y="75"/>
                    <a:pt x="209" y="70"/>
                    <a:pt x="198" y="69"/>
                  </a:cubicBezTo>
                  <a:cubicBezTo>
                    <a:pt x="198" y="6"/>
                    <a:pt x="198" y="6"/>
                    <a:pt x="198" y="6"/>
                  </a:cubicBezTo>
                  <a:cubicBezTo>
                    <a:pt x="198" y="3"/>
                    <a:pt x="195" y="0"/>
                    <a:pt x="191" y="0"/>
                  </a:cubicBezTo>
                  <a:cubicBezTo>
                    <a:pt x="188" y="0"/>
                    <a:pt x="185" y="3"/>
                    <a:pt x="185" y="6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74" y="70"/>
                    <a:pt x="164" y="75"/>
                    <a:pt x="157" y="83"/>
                  </a:cubicBezTo>
                  <a:cubicBezTo>
                    <a:pt x="157" y="83"/>
                    <a:pt x="157" y="83"/>
                    <a:pt x="157" y="83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3" y="83"/>
                    <a:pt x="0" y="86"/>
                    <a:pt x="0" y="90"/>
                  </a:cubicBezTo>
                  <a:cubicBezTo>
                    <a:pt x="0" y="93"/>
                    <a:pt x="3" y="96"/>
                    <a:pt x="6" y="96"/>
                  </a:cubicBezTo>
                  <a:cubicBezTo>
                    <a:pt x="148" y="96"/>
                    <a:pt x="148" y="96"/>
                    <a:pt x="148" y="96"/>
                  </a:cubicBezTo>
                  <a:cubicBezTo>
                    <a:pt x="147" y="100"/>
                    <a:pt x="145" y="104"/>
                    <a:pt x="145" y="109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3" y="109"/>
                    <a:pt x="0" y="112"/>
                    <a:pt x="0" y="116"/>
                  </a:cubicBezTo>
                  <a:cubicBezTo>
                    <a:pt x="0" y="119"/>
                    <a:pt x="3" y="122"/>
                    <a:pt x="6" y="122"/>
                  </a:cubicBezTo>
                  <a:cubicBezTo>
                    <a:pt x="145" y="122"/>
                    <a:pt x="145" y="122"/>
                    <a:pt x="145" y="122"/>
                  </a:cubicBezTo>
                  <a:cubicBezTo>
                    <a:pt x="145" y="127"/>
                    <a:pt x="147" y="131"/>
                    <a:pt x="148" y="13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3" y="135"/>
                    <a:pt x="0" y="138"/>
                    <a:pt x="0" y="142"/>
                  </a:cubicBezTo>
                  <a:cubicBezTo>
                    <a:pt x="0" y="145"/>
                    <a:pt x="3" y="148"/>
                    <a:pt x="6" y="148"/>
                  </a:cubicBezTo>
                  <a:cubicBezTo>
                    <a:pt x="157" y="148"/>
                    <a:pt x="157" y="148"/>
                    <a:pt x="157" y="148"/>
                  </a:cubicBezTo>
                  <a:cubicBezTo>
                    <a:pt x="157" y="148"/>
                    <a:pt x="157" y="148"/>
                    <a:pt x="157" y="148"/>
                  </a:cubicBezTo>
                  <a:cubicBezTo>
                    <a:pt x="166" y="157"/>
                    <a:pt x="178" y="163"/>
                    <a:pt x="191" y="163"/>
                  </a:cubicBezTo>
                  <a:cubicBezTo>
                    <a:pt x="205" y="163"/>
                    <a:pt x="217" y="157"/>
                    <a:pt x="226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376" y="148"/>
                    <a:pt x="376" y="148"/>
                    <a:pt x="376" y="148"/>
                  </a:cubicBezTo>
                  <a:cubicBezTo>
                    <a:pt x="380" y="148"/>
                    <a:pt x="383" y="145"/>
                    <a:pt x="383" y="142"/>
                  </a:cubicBezTo>
                  <a:cubicBezTo>
                    <a:pt x="383" y="138"/>
                    <a:pt x="380" y="135"/>
                    <a:pt x="376" y="135"/>
                  </a:cubicBezTo>
                  <a:cubicBezTo>
                    <a:pt x="234" y="135"/>
                    <a:pt x="234" y="135"/>
                    <a:pt x="234" y="135"/>
                  </a:cubicBezTo>
                  <a:cubicBezTo>
                    <a:pt x="236" y="131"/>
                    <a:pt x="238" y="127"/>
                    <a:pt x="238" y="122"/>
                  </a:cubicBezTo>
                  <a:lnTo>
                    <a:pt x="376" y="122"/>
                  </a:lnTo>
                  <a:close/>
                  <a:moveTo>
                    <a:pt x="191" y="150"/>
                  </a:moveTo>
                  <a:cubicBezTo>
                    <a:pt x="173" y="150"/>
                    <a:pt x="157" y="134"/>
                    <a:pt x="157" y="116"/>
                  </a:cubicBezTo>
                  <a:cubicBezTo>
                    <a:pt x="157" y="97"/>
                    <a:pt x="173" y="81"/>
                    <a:pt x="191" y="81"/>
                  </a:cubicBezTo>
                  <a:cubicBezTo>
                    <a:pt x="210" y="81"/>
                    <a:pt x="226" y="97"/>
                    <a:pt x="226" y="116"/>
                  </a:cubicBezTo>
                  <a:cubicBezTo>
                    <a:pt x="226" y="134"/>
                    <a:pt x="210" y="150"/>
                    <a:pt x="191" y="15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" name="Group 51">
            <a:extLst>
              <a:ext uri="{FF2B5EF4-FFF2-40B4-BE49-F238E27FC236}">
                <a16:creationId xmlns:a16="http://schemas.microsoft.com/office/drawing/2014/main" id="{364E26D9-3377-41B4-80C3-5A992E1BA2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85359" y="2512050"/>
            <a:ext cx="1048908" cy="1329844"/>
            <a:chOff x="6211" y="2913"/>
            <a:chExt cx="911" cy="1155"/>
          </a:xfrm>
          <a:solidFill>
            <a:schemeClr val="bg1"/>
          </a:solidFill>
        </p:grpSpPr>
        <p:sp>
          <p:nvSpPr>
            <p:cNvPr id="38" name="Freeform 52">
              <a:extLst>
                <a:ext uri="{FF2B5EF4-FFF2-40B4-BE49-F238E27FC236}">
                  <a16:creationId xmlns:a16="http://schemas.microsoft.com/office/drawing/2014/main" id="{AAD2394E-30E4-47A8-8F91-5A5823C82D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5" y="2913"/>
              <a:ext cx="903" cy="891"/>
            </a:xfrm>
            <a:custGeom>
              <a:avLst/>
              <a:gdLst/>
              <a:ahLst/>
              <a:cxnLst>
                <a:cxn ang="0">
                  <a:pos x="17" y="177"/>
                </a:cxn>
                <a:cxn ang="0">
                  <a:pos x="36" y="177"/>
                </a:cxn>
                <a:cxn ang="0">
                  <a:pos x="36" y="369"/>
                </a:cxn>
                <a:cxn ang="0">
                  <a:pos x="42" y="375"/>
                </a:cxn>
                <a:cxn ang="0">
                  <a:pos x="155" y="375"/>
                </a:cxn>
                <a:cxn ang="0">
                  <a:pos x="155" y="294"/>
                </a:cxn>
                <a:cxn ang="0">
                  <a:pos x="159" y="290"/>
                </a:cxn>
                <a:cxn ang="0">
                  <a:pos x="220" y="290"/>
                </a:cxn>
                <a:cxn ang="0">
                  <a:pos x="223" y="294"/>
                </a:cxn>
                <a:cxn ang="0">
                  <a:pos x="223" y="375"/>
                </a:cxn>
                <a:cxn ang="0">
                  <a:pos x="337" y="375"/>
                </a:cxn>
                <a:cxn ang="0">
                  <a:pos x="343" y="369"/>
                </a:cxn>
                <a:cxn ang="0">
                  <a:pos x="343" y="177"/>
                </a:cxn>
                <a:cxn ang="0">
                  <a:pos x="362" y="177"/>
                </a:cxn>
                <a:cxn ang="0">
                  <a:pos x="370" y="156"/>
                </a:cxn>
                <a:cxn ang="0">
                  <a:pos x="292" y="86"/>
                </a:cxn>
                <a:cxn ang="0">
                  <a:pos x="204" y="8"/>
                </a:cxn>
                <a:cxn ang="0">
                  <a:pos x="174" y="8"/>
                </a:cxn>
                <a:cxn ang="0">
                  <a:pos x="87" y="86"/>
                </a:cxn>
                <a:cxn ang="0">
                  <a:pos x="9" y="156"/>
                </a:cxn>
                <a:cxn ang="0">
                  <a:pos x="17" y="177"/>
                </a:cxn>
                <a:cxn ang="0">
                  <a:pos x="252" y="202"/>
                </a:cxn>
                <a:cxn ang="0">
                  <a:pos x="256" y="198"/>
                </a:cxn>
                <a:cxn ang="0">
                  <a:pos x="304" y="198"/>
                </a:cxn>
                <a:cxn ang="0">
                  <a:pos x="308" y="202"/>
                </a:cxn>
                <a:cxn ang="0">
                  <a:pos x="308" y="252"/>
                </a:cxn>
                <a:cxn ang="0">
                  <a:pos x="304" y="256"/>
                </a:cxn>
                <a:cxn ang="0">
                  <a:pos x="256" y="256"/>
                </a:cxn>
                <a:cxn ang="0">
                  <a:pos x="252" y="252"/>
                </a:cxn>
                <a:cxn ang="0">
                  <a:pos x="252" y="202"/>
                </a:cxn>
                <a:cxn ang="0">
                  <a:pos x="161" y="202"/>
                </a:cxn>
                <a:cxn ang="0">
                  <a:pos x="165" y="198"/>
                </a:cxn>
                <a:cxn ang="0">
                  <a:pos x="214" y="198"/>
                </a:cxn>
                <a:cxn ang="0">
                  <a:pos x="217" y="202"/>
                </a:cxn>
                <a:cxn ang="0">
                  <a:pos x="217" y="252"/>
                </a:cxn>
                <a:cxn ang="0">
                  <a:pos x="214" y="256"/>
                </a:cxn>
                <a:cxn ang="0">
                  <a:pos x="165" y="256"/>
                </a:cxn>
                <a:cxn ang="0">
                  <a:pos x="161" y="252"/>
                </a:cxn>
                <a:cxn ang="0">
                  <a:pos x="161" y="202"/>
                </a:cxn>
                <a:cxn ang="0">
                  <a:pos x="71" y="202"/>
                </a:cxn>
                <a:cxn ang="0">
                  <a:pos x="74" y="198"/>
                </a:cxn>
                <a:cxn ang="0">
                  <a:pos x="123" y="198"/>
                </a:cxn>
                <a:cxn ang="0">
                  <a:pos x="127" y="202"/>
                </a:cxn>
                <a:cxn ang="0">
                  <a:pos x="127" y="252"/>
                </a:cxn>
                <a:cxn ang="0">
                  <a:pos x="123" y="256"/>
                </a:cxn>
                <a:cxn ang="0">
                  <a:pos x="74" y="256"/>
                </a:cxn>
                <a:cxn ang="0">
                  <a:pos x="71" y="252"/>
                </a:cxn>
                <a:cxn ang="0">
                  <a:pos x="71" y="202"/>
                </a:cxn>
              </a:cxnLst>
              <a:rect l="0" t="0" r="r" b="b"/>
              <a:pathLst>
                <a:path w="379" h="375">
                  <a:moveTo>
                    <a:pt x="17" y="177"/>
                  </a:moveTo>
                  <a:cubicBezTo>
                    <a:pt x="36" y="177"/>
                    <a:pt x="36" y="177"/>
                    <a:pt x="36" y="177"/>
                  </a:cubicBezTo>
                  <a:cubicBezTo>
                    <a:pt x="36" y="369"/>
                    <a:pt x="36" y="369"/>
                    <a:pt x="36" y="369"/>
                  </a:cubicBezTo>
                  <a:cubicBezTo>
                    <a:pt x="36" y="373"/>
                    <a:pt x="38" y="375"/>
                    <a:pt x="42" y="375"/>
                  </a:cubicBezTo>
                  <a:cubicBezTo>
                    <a:pt x="155" y="375"/>
                    <a:pt x="155" y="375"/>
                    <a:pt x="155" y="375"/>
                  </a:cubicBezTo>
                  <a:cubicBezTo>
                    <a:pt x="155" y="294"/>
                    <a:pt x="155" y="294"/>
                    <a:pt x="155" y="294"/>
                  </a:cubicBezTo>
                  <a:cubicBezTo>
                    <a:pt x="155" y="291"/>
                    <a:pt x="157" y="290"/>
                    <a:pt x="159" y="290"/>
                  </a:cubicBezTo>
                  <a:cubicBezTo>
                    <a:pt x="220" y="290"/>
                    <a:pt x="220" y="290"/>
                    <a:pt x="220" y="290"/>
                  </a:cubicBezTo>
                  <a:cubicBezTo>
                    <a:pt x="222" y="290"/>
                    <a:pt x="223" y="291"/>
                    <a:pt x="223" y="294"/>
                  </a:cubicBezTo>
                  <a:cubicBezTo>
                    <a:pt x="223" y="375"/>
                    <a:pt x="223" y="375"/>
                    <a:pt x="223" y="375"/>
                  </a:cubicBezTo>
                  <a:cubicBezTo>
                    <a:pt x="337" y="375"/>
                    <a:pt x="337" y="375"/>
                    <a:pt x="337" y="375"/>
                  </a:cubicBezTo>
                  <a:cubicBezTo>
                    <a:pt x="341" y="375"/>
                    <a:pt x="343" y="373"/>
                    <a:pt x="343" y="369"/>
                  </a:cubicBezTo>
                  <a:cubicBezTo>
                    <a:pt x="343" y="177"/>
                    <a:pt x="343" y="177"/>
                    <a:pt x="343" y="177"/>
                  </a:cubicBezTo>
                  <a:cubicBezTo>
                    <a:pt x="362" y="177"/>
                    <a:pt x="362" y="177"/>
                    <a:pt x="362" y="177"/>
                  </a:cubicBezTo>
                  <a:cubicBezTo>
                    <a:pt x="373" y="177"/>
                    <a:pt x="379" y="163"/>
                    <a:pt x="370" y="156"/>
                  </a:cubicBezTo>
                  <a:cubicBezTo>
                    <a:pt x="292" y="86"/>
                    <a:pt x="292" y="86"/>
                    <a:pt x="292" y="86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196" y="0"/>
                    <a:pt x="183" y="0"/>
                    <a:pt x="174" y="8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0" y="163"/>
                    <a:pt x="5" y="177"/>
                    <a:pt x="17" y="177"/>
                  </a:cubicBezTo>
                  <a:close/>
                  <a:moveTo>
                    <a:pt x="252" y="202"/>
                  </a:moveTo>
                  <a:cubicBezTo>
                    <a:pt x="252" y="200"/>
                    <a:pt x="254" y="198"/>
                    <a:pt x="256" y="198"/>
                  </a:cubicBezTo>
                  <a:cubicBezTo>
                    <a:pt x="304" y="198"/>
                    <a:pt x="304" y="198"/>
                    <a:pt x="304" y="198"/>
                  </a:cubicBezTo>
                  <a:cubicBezTo>
                    <a:pt x="306" y="198"/>
                    <a:pt x="308" y="200"/>
                    <a:pt x="308" y="202"/>
                  </a:cubicBezTo>
                  <a:cubicBezTo>
                    <a:pt x="308" y="252"/>
                    <a:pt x="308" y="252"/>
                    <a:pt x="308" y="252"/>
                  </a:cubicBezTo>
                  <a:cubicBezTo>
                    <a:pt x="308" y="254"/>
                    <a:pt x="306" y="256"/>
                    <a:pt x="304" y="256"/>
                  </a:cubicBezTo>
                  <a:cubicBezTo>
                    <a:pt x="256" y="256"/>
                    <a:pt x="256" y="256"/>
                    <a:pt x="256" y="256"/>
                  </a:cubicBezTo>
                  <a:cubicBezTo>
                    <a:pt x="254" y="256"/>
                    <a:pt x="252" y="254"/>
                    <a:pt x="252" y="252"/>
                  </a:cubicBezTo>
                  <a:lnTo>
                    <a:pt x="252" y="202"/>
                  </a:lnTo>
                  <a:close/>
                  <a:moveTo>
                    <a:pt x="161" y="202"/>
                  </a:moveTo>
                  <a:cubicBezTo>
                    <a:pt x="161" y="200"/>
                    <a:pt x="163" y="198"/>
                    <a:pt x="165" y="198"/>
                  </a:cubicBezTo>
                  <a:cubicBezTo>
                    <a:pt x="214" y="198"/>
                    <a:pt x="214" y="198"/>
                    <a:pt x="214" y="198"/>
                  </a:cubicBezTo>
                  <a:cubicBezTo>
                    <a:pt x="216" y="198"/>
                    <a:pt x="217" y="200"/>
                    <a:pt x="217" y="202"/>
                  </a:cubicBezTo>
                  <a:cubicBezTo>
                    <a:pt x="217" y="252"/>
                    <a:pt x="217" y="252"/>
                    <a:pt x="217" y="252"/>
                  </a:cubicBezTo>
                  <a:cubicBezTo>
                    <a:pt x="217" y="254"/>
                    <a:pt x="216" y="256"/>
                    <a:pt x="214" y="256"/>
                  </a:cubicBezTo>
                  <a:cubicBezTo>
                    <a:pt x="165" y="256"/>
                    <a:pt x="165" y="256"/>
                    <a:pt x="165" y="256"/>
                  </a:cubicBezTo>
                  <a:cubicBezTo>
                    <a:pt x="163" y="256"/>
                    <a:pt x="161" y="254"/>
                    <a:pt x="161" y="252"/>
                  </a:cubicBezTo>
                  <a:lnTo>
                    <a:pt x="161" y="202"/>
                  </a:lnTo>
                  <a:close/>
                  <a:moveTo>
                    <a:pt x="71" y="202"/>
                  </a:moveTo>
                  <a:cubicBezTo>
                    <a:pt x="71" y="200"/>
                    <a:pt x="72" y="198"/>
                    <a:pt x="74" y="198"/>
                  </a:cubicBezTo>
                  <a:cubicBezTo>
                    <a:pt x="123" y="198"/>
                    <a:pt x="123" y="198"/>
                    <a:pt x="123" y="198"/>
                  </a:cubicBezTo>
                  <a:cubicBezTo>
                    <a:pt x="125" y="198"/>
                    <a:pt x="127" y="200"/>
                    <a:pt x="127" y="202"/>
                  </a:cubicBezTo>
                  <a:cubicBezTo>
                    <a:pt x="127" y="252"/>
                    <a:pt x="127" y="252"/>
                    <a:pt x="127" y="252"/>
                  </a:cubicBezTo>
                  <a:cubicBezTo>
                    <a:pt x="127" y="254"/>
                    <a:pt x="125" y="256"/>
                    <a:pt x="123" y="256"/>
                  </a:cubicBezTo>
                  <a:cubicBezTo>
                    <a:pt x="74" y="256"/>
                    <a:pt x="74" y="256"/>
                    <a:pt x="74" y="256"/>
                  </a:cubicBezTo>
                  <a:cubicBezTo>
                    <a:pt x="72" y="256"/>
                    <a:pt x="71" y="254"/>
                    <a:pt x="71" y="252"/>
                  </a:cubicBezTo>
                  <a:lnTo>
                    <a:pt x="71" y="2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53">
              <a:extLst>
                <a:ext uri="{FF2B5EF4-FFF2-40B4-BE49-F238E27FC236}">
                  <a16:creationId xmlns:a16="http://schemas.microsoft.com/office/drawing/2014/main" id="{FEB59628-024B-4A54-9DEB-5FC88B8BDC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1" y="3680"/>
              <a:ext cx="911" cy="388"/>
            </a:xfrm>
            <a:custGeom>
              <a:avLst/>
              <a:gdLst/>
              <a:ahLst/>
              <a:cxnLst>
                <a:cxn ang="0">
                  <a:pos x="376" y="122"/>
                </a:cxn>
                <a:cxn ang="0">
                  <a:pos x="383" y="116"/>
                </a:cxn>
                <a:cxn ang="0">
                  <a:pos x="376" y="109"/>
                </a:cxn>
                <a:cxn ang="0">
                  <a:pos x="238" y="109"/>
                </a:cxn>
                <a:cxn ang="0">
                  <a:pos x="234" y="96"/>
                </a:cxn>
                <a:cxn ang="0">
                  <a:pos x="376" y="96"/>
                </a:cxn>
                <a:cxn ang="0">
                  <a:pos x="383" y="90"/>
                </a:cxn>
                <a:cxn ang="0">
                  <a:pos x="376" y="83"/>
                </a:cxn>
                <a:cxn ang="0">
                  <a:pos x="226" y="83"/>
                </a:cxn>
                <a:cxn ang="0">
                  <a:pos x="226" y="83"/>
                </a:cxn>
                <a:cxn ang="0">
                  <a:pos x="198" y="69"/>
                </a:cxn>
                <a:cxn ang="0">
                  <a:pos x="198" y="6"/>
                </a:cxn>
                <a:cxn ang="0">
                  <a:pos x="191" y="0"/>
                </a:cxn>
                <a:cxn ang="0">
                  <a:pos x="185" y="6"/>
                </a:cxn>
                <a:cxn ang="0">
                  <a:pos x="185" y="69"/>
                </a:cxn>
                <a:cxn ang="0">
                  <a:pos x="157" y="83"/>
                </a:cxn>
                <a:cxn ang="0">
                  <a:pos x="157" y="83"/>
                </a:cxn>
                <a:cxn ang="0">
                  <a:pos x="6" y="83"/>
                </a:cxn>
                <a:cxn ang="0">
                  <a:pos x="0" y="90"/>
                </a:cxn>
                <a:cxn ang="0">
                  <a:pos x="6" y="96"/>
                </a:cxn>
                <a:cxn ang="0">
                  <a:pos x="148" y="96"/>
                </a:cxn>
                <a:cxn ang="0">
                  <a:pos x="145" y="109"/>
                </a:cxn>
                <a:cxn ang="0">
                  <a:pos x="6" y="109"/>
                </a:cxn>
                <a:cxn ang="0">
                  <a:pos x="0" y="116"/>
                </a:cxn>
                <a:cxn ang="0">
                  <a:pos x="6" y="122"/>
                </a:cxn>
                <a:cxn ang="0">
                  <a:pos x="145" y="122"/>
                </a:cxn>
                <a:cxn ang="0">
                  <a:pos x="148" y="135"/>
                </a:cxn>
                <a:cxn ang="0">
                  <a:pos x="6" y="135"/>
                </a:cxn>
                <a:cxn ang="0">
                  <a:pos x="0" y="142"/>
                </a:cxn>
                <a:cxn ang="0">
                  <a:pos x="6" y="148"/>
                </a:cxn>
                <a:cxn ang="0">
                  <a:pos x="157" y="148"/>
                </a:cxn>
                <a:cxn ang="0">
                  <a:pos x="157" y="148"/>
                </a:cxn>
                <a:cxn ang="0">
                  <a:pos x="191" y="163"/>
                </a:cxn>
                <a:cxn ang="0">
                  <a:pos x="226" y="148"/>
                </a:cxn>
                <a:cxn ang="0">
                  <a:pos x="226" y="148"/>
                </a:cxn>
                <a:cxn ang="0">
                  <a:pos x="376" y="148"/>
                </a:cxn>
                <a:cxn ang="0">
                  <a:pos x="383" y="142"/>
                </a:cxn>
                <a:cxn ang="0">
                  <a:pos x="376" y="135"/>
                </a:cxn>
                <a:cxn ang="0">
                  <a:pos x="234" y="135"/>
                </a:cxn>
                <a:cxn ang="0">
                  <a:pos x="238" y="122"/>
                </a:cxn>
                <a:cxn ang="0">
                  <a:pos x="376" y="122"/>
                </a:cxn>
                <a:cxn ang="0">
                  <a:pos x="191" y="150"/>
                </a:cxn>
                <a:cxn ang="0">
                  <a:pos x="157" y="116"/>
                </a:cxn>
                <a:cxn ang="0">
                  <a:pos x="191" y="81"/>
                </a:cxn>
                <a:cxn ang="0">
                  <a:pos x="226" y="116"/>
                </a:cxn>
                <a:cxn ang="0">
                  <a:pos x="191" y="150"/>
                </a:cxn>
              </a:cxnLst>
              <a:rect l="0" t="0" r="r" b="b"/>
              <a:pathLst>
                <a:path w="383" h="163">
                  <a:moveTo>
                    <a:pt x="376" y="122"/>
                  </a:moveTo>
                  <a:cubicBezTo>
                    <a:pt x="380" y="122"/>
                    <a:pt x="383" y="119"/>
                    <a:pt x="383" y="116"/>
                  </a:cubicBezTo>
                  <a:cubicBezTo>
                    <a:pt x="383" y="112"/>
                    <a:pt x="380" y="109"/>
                    <a:pt x="376" y="109"/>
                  </a:cubicBezTo>
                  <a:cubicBezTo>
                    <a:pt x="238" y="109"/>
                    <a:pt x="238" y="109"/>
                    <a:pt x="238" y="109"/>
                  </a:cubicBezTo>
                  <a:cubicBezTo>
                    <a:pt x="238" y="104"/>
                    <a:pt x="236" y="100"/>
                    <a:pt x="234" y="96"/>
                  </a:cubicBezTo>
                  <a:cubicBezTo>
                    <a:pt x="376" y="96"/>
                    <a:pt x="376" y="96"/>
                    <a:pt x="376" y="96"/>
                  </a:cubicBezTo>
                  <a:cubicBezTo>
                    <a:pt x="380" y="96"/>
                    <a:pt x="383" y="93"/>
                    <a:pt x="383" y="90"/>
                  </a:cubicBezTo>
                  <a:cubicBezTo>
                    <a:pt x="383" y="86"/>
                    <a:pt x="380" y="83"/>
                    <a:pt x="37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26" y="83"/>
                    <a:pt x="226" y="83"/>
                    <a:pt x="226" y="83"/>
                  </a:cubicBezTo>
                  <a:cubicBezTo>
                    <a:pt x="218" y="75"/>
                    <a:pt x="209" y="70"/>
                    <a:pt x="198" y="69"/>
                  </a:cubicBezTo>
                  <a:cubicBezTo>
                    <a:pt x="198" y="6"/>
                    <a:pt x="198" y="6"/>
                    <a:pt x="198" y="6"/>
                  </a:cubicBezTo>
                  <a:cubicBezTo>
                    <a:pt x="198" y="3"/>
                    <a:pt x="195" y="0"/>
                    <a:pt x="191" y="0"/>
                  </a:cubicBezTo>
                  <a:cubicBezTo>
                    <a:pt x="188" y="0"/>
                    <a:pt x="185" y="3"/>
                    <a:pt x="185" y="6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74" y="70"/>
                    <a:pt x="164" y="75"/>
                    <a:pt x="157" y="83"/>
                  </a:cubicBezTo>
                  <a:cubicBezTo>
                    <a:pt x="157" y="83"/>
                    <a:pt x="157" y="83"/>
                    <a:pt x="157" y="83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3" y="83"/>
                    <a:pt x="0" y="86"/>
                    <a:pt x="0" y="90"/>
                  </a:cubicBezTo>
                  <a:cubicBezTo>
                    <a:pt x="0" y="93"/>
                    <a:pt x="3" y="96"/>
                    <a:pt x="6" y="96"/>
                  </a:cubicBezTo>
                  <a:cubicBezTo>
                    <a:pt x="148" y="96"/>
                    <a:pt x="148" y="96"/>
                    <a:pt x="148" y="96"/>
                  </a:cubicBezTo>
                  <a:cubicBezTo>
                    <a:pt x="147" y="100"/>
                    <a:pt x="145" y="104"/>
                    <a:pt x="145" y="109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3" y="109"/>
                    <a:pt x="0" y="112"/>
                    <a:pt x="0" y="116"/>
                  </a:cubicBezTo>
                  <a:cubicBezTo>
                    <a:pt x="0" y="119"/>
                    <a:pt x="3" y="122"/>
                    <a:pt x="6" y="122"/>
                  </a:cubicBezTo>
                  <a:cubicBezTo>
                    <a:pt x="145" y="122"/>
                    <a:pt x="145" y="122"/>
                    <a:pt x="145" y="122"/>
                  </a:cubicBezTo>
                  <a:cubicBezTo>
                    <a:pt x="145" y="127"/>
                    <a:pt x="147" y="131"/>
                    <a:pt x="148" y="13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3" y="135"/>
                    <a:pt x="0" y="138"/>
                    <a:pt x="0" y="142"/>
                  </a:cubicBezTo>
                  <a:cubicBezTo>
                    <a:pt x="0" y="145"/>
                    <a:pt x="3" y="148"/>
                    <a:pt x="6" y="148"/>
                  </a:cubicBezTo>
                  <a:cubicBezTo>
                    <a:pt x="157" y="148"/>
                    <a:pt x="157" y="148"/>
                    <a:pt x="157" y="148"/>
                  </a:cubicBezTo>
                  <a:cubicBezTo>
                    <a:pt x="157" y="148"/>
                    <a:pt x="157" y="148"/>
                    <a:pt x="157" y="148"/>
                  </a:cubicBezTo>
                  <a:cubicBezTo>
                    <a:pt x="166" y="157"/>
                    <a:pt x="178" y="163"/>
                    <a:pt x="191" y="163"/>
                  </a:cubicBezTo>
                  <a:cubicBezTo>
                    <a:pt x="205" y="163"/>
                    <a:pt x="217" y="157"/>
                    <a:pt x="226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376" y="148"/>
                    <a:pt x="376" y="148"/>
                    <a:pt x="376" y="148"/>
                  </a:cubicBezTo>
                  <a:cubicBezTo>
                    <a:pt x="380" y="148"/>
                    <a:pt x="383" y="145"/>
                    <a:pt x="383" y="142"/>
                  </a:cubicBezTo>
                  <a:cubicBezTo>
                    <a:pt x="383" y="138"/>
                    <a:pt x="380" y="135"/>
                    <a:pt x="376" y="135"/>
                  </a:cubicBezTo>
                  <a:cubicBezTo>
                    <a:pt x="234" y="135"/>
                    <a:pt x="234" y="135"/>
                    <a:pt x="234" y="135"/>
                  </a:cubicBezTo>
                  <a:cubicBezTo>
                    <a:pt x="236" y="131"/>
                    <a:pt x="238" y="127"/>
                    <a:pt x="238" y="122"/>
                  </a:cubicBezTo>
                  <a:lnTo>
                    <a:pt x="376" y="122"/>
                  </a:lnTo>
                  <a:close/>
                  <a:moveTo>
                    <a:pt x="191" y="150"/>
                  </a:moveTo>
                  <a:cubicBezTo>
                    <a:pt x="173" y="150"/>
                    <a:pt x="157" y="134"/>
                    <a:pt x="157" y="116"/>
                  </a:cubicBezTo>
                  <a:cubicBezTo>
                    <a:pt x="157" y="97"/>
                    <a:pt x="173" y="81"/>
                    <a:pt x="191" y="81"/>
                  </a:cubicBezTo>
                  <a:cubicBezTo>
                    <a:pt x="210" y="81"/>
                    <a:pt x="226" y="97"/>
                    <a:pt x="226" y="116"/>
                  </a:cubicBezTo>
                  <a:cubicBezTo>
                    <a:pt x="226" y="134"/>
                    <a:pt x="210" y="150"/>
                    <a:pt x="191" y="15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5" name="Freeform 10">
            <a:extLst>
              <a:ext uri="{FF2B5EF4-FFF2-40B4-BE49-F238E27FC236}">
                <a16:creationId xmlns:a16="http://schemas.microsoft.com/office/drawing/2014/main" id="{54276281-1166-42B8-A1C2-567868DB63B7}"/>
              </a:ext>
            </a:extLst>
          </p:cNvPr>
          <p:cNvSpPr>
            <a:spLocks noEditPoints="1"/>
          </p:cNvSpPr>
          <p:nvPr/>
        </p:nvSpPr>
        <p:spPr bwMode="auto">
          <a:xfrm>
            <a:off x="1768594" y="2337712"/>
            <a:ext cx="1795035" cy="1546436"/>
          </a:xfrm>
          <a:custGeom>
            <a:avLst/>
            <a:gdLst/>
            <a:ahLst/>
            <a:cxnLst>
              <a:cxn ang="0">
                <a:pos x="241" y="179"/>
              </a:cxn>
              <a:cxn ang="0">
                <a:pos x="129" y="164"/>
              </a:cxn>
              <a:cxn ang="0">
                <a:pos x="144" y="52"/>
              </a:cxn>
              <a:cxn ang="0">
                <a:pos x="256" y="67"/>
              </a:cxn>
              <a:cxn ang="0">
                <a:pos x="241" y="179"/>
              </a:cxn>
              <a:cxn ang="0">
                <a:pos x="130" y="34"/>
              </a:cxn>
              <a:cxn ang="0">
                <a:pos x="101" y="164"/>
              </a:cxn>
              <a:cxn ang="0">
                <a:pos x="85" y="176"/>
              </a:cxn>
              <a:cxn ang="0">
                <a:pos x="79" y="168"/>
              </a:cxn>
              <a:cxn ang="0">
                <a:pos x="15" y="217"/>
              </a:cxn>
              <a:cxn ang="0">
                <a:pos x="8" y="253"/>
              </a:cxn>
              <a:cxn ang="0">
                <a:pos x="44" y="256"/>
              </a:cxn>
              <a:cxn ang="0">
                <a:pos x="108" y="207"/>
              </a:cxn>
              <a:cxn ang="0">
                <a:pos x="102" y="199"/>
              </a:cxn>
              <a:cxn ang="0">
                <a:pos x="118" y="187"/>
              </a:cxn>
              <a:cxn ang="0">
                <a:pos x="255" y="198"/>
              </a:cxn>
              <a:cxn ang="0">
                <a:pos x="274" y="53"/>
              </a:cxn>
              <a:cxn ang="0">
                <a:pos x="130" y="34"/>
              </a:cxn>
              <a:cxn ang="0">
                <a:pos x="126" y="99"/>
              </a:cxn>
              <a:cxn ang="0">
                <a:pos x="126" y="150"/>
              </a:cxn>
              <a:cxn ang="0">
                <a:pos x="145" y="172"/>
              </a:cxn>
              <a:cxn ang="0">
                <a:pos x="145" y="99"/>
              </a:cxn>
              <a:cxn ang="0">
                <a:pos x="126" y="99"/>
              </a:cxn>
              <a:cxn ang="0">
                <a:pos x="154" y="134"/>
              </a:cxn>
              <a:cxn ang="0">
                <a:pos x="154" y="178"/>
              </a:cxn>
              <a:cxn ang="0">
                <a:pos x="171" y="186"/>
              </a:cxn>
              <a:cxn ang="0">
                <a:pos x="171" y="134"/>
              </a:cxn>
              <a:cxn ang="0">
                <a:pos x="154" y="134"/>
              </a:cxn>
              <a:cxn ang="0">
                <a:pos x="182" y="56"/>
              </a:cxn>
              <a:cxn ang="0">
                <a:pos x="182" y="188"/>
              </a:cxn>
              <a:cxn ang="0">
                <a:pos x="192" y="189"/>
              </a:cxn>
              <a:cxn ang="0">
                <a:pos x="200" y="188"/>
              </a:cxn>
              <a:cxn ang="0">
                <a:pos x="200" y="56"/>
              </a:cxn>
              <a:cxn ang="0">
                <a:pos x="182" y="56"/>
              </a:cxn>
              <a:cxn ang="0">
                <a:pos x="211" y="84"/>
              </a:cxn>
              <a:cxn ang="0">
                <a:pos x="211" y="186"/>
              </a:cxn>
              <a:cxn ang="0">
                <a:pos x="228" y="179"/>
              </a:cxn>
              <a:cxn ang="0">
                <a:pos x="228" y="84"/>
              </a:cxn>
              <a:cxn ang="0">
                <a:pos x="211" y="84"/>
              </a:cxn>
              <a:cxn ang="0">
                <a:pos x="239" y="74"/>
              </a:cxn>
              <a:cxn ang="0">
                <a:pos x="239" y="172"/>
              </a:cxn>
              <a:cxn ang="0">
                <a:pos x="257" y="153"/>
              </a:cxn>
              <a:cxn ang="0">
                <a:pos x="257" y="74"/>
              </a:cxn>
              <a:cxn ang="0">
                <a:pos x="239" y="74"/>
              </a:cxn>
            </a:cxnLst>
            <a:rect l="0" t="0" r="r" b="b"/>
            <a:pathLst>
              <a:path w="308" h="265">
                <a:moveTo>
                  <a:pt x="241" y="179"/>
                </a:moveTo>
                <a:cubicBezTo>
                  <a:pt x="206" y="206"/>
                  <a:pt x="155" y="199"/>
                  <a:pt x="129" y="164"/>
                </a:cubicBezTo>
                <a:cubicBezTo>
                  <a:pt x="102" y="129"/>
                  <a:pt x="108" y="79"/>
                  <a:pt x="144" y="52"/>
                </a:cubicBezTo>
                <a:cubicBezTo>
                  <a:pt x="179" y="25"/>
                  <a:pt x="229" y="32"/>
                  <a:pt x="256" y="67"/>
                </a:cubicBezTo>
                <a:cubicBezTo>
                  <a:pt x="282" y="102"/>
                  <a:pt x="276" y="153"/>
                  <a:pt x="241" y="179"/>
                </a:cubicBezTo>
                <a:moveTo>
                  <a:pt x="130" y="34"/>
                </a:moveTo>
                <a:cubicBezTo>
                  <a:pt x="89" y="65"/>
                  <a:pt x="78" y="120"/>
                  <a:pt x="101" y="164"/>
                </a:cubicBezTo>
                <a:cubicBezTo>
                  <a:pt x="85" y="176"/>
                  <a:pt x="85" y="176"/>
                  <a:pt x="85" y="176"/>
                </a:cubicBezTo>
                <a:cubicBezTo>
                  <a:pt x="79" y="168"/>
                  <a:pt x="79" y="168"/>
                  <a:pt x="79" y="168"/>
                </a:cubicBezTo>
                <a:cubicBezTo>
                  <a:pt x="15" y="217"/>
                  <a:pt x="15" y="217"/>
                  <a:pt x="15" y="217"/>
                </a:cubicBezTo>
                <a:cubicBezTo>
                  <a:pt x="3" y="226"/>
                  <a:pt x="0" y="243"/>
                  <a:pt x="8" y="253"/>
                </a:cubicBezTo>
                <a:cubicBezTo>
                  <a:pt x="16" y="264"/>
                  <a:pt x="32" y="265"/>
                  <a:pt x="44" y="256"/>
                </a:cubicBezTo>
                <a:cubicBezTo>
                  <a:pt x="108" y="207"/>
                  <a:pt x="108" y="207"/>
                  <a:pt x="108" y="207"/>
                </a:cubicBezTo>
                <a:cubicBezTo>
                  <a:pt x="102" y="199"/>
                  <a:pt x="102" y="199"/>
                  <a:pt x="102" y="199"/>
                </a:cubicBezTo>
                <a:cubicBezTo>
                  <a:pt x="118" y="187"/>
                  <a:pt x="118" y="187"/>
                  <a:pt x="118" y="187"/>
                </a:cubicBezTo>
                <a:cubicBezTo>
                  <a:pt x="154" y="224"/>
                  <a:pt x="213" y="230"/>
                  <a:pt x="255" y="198"/>
                </a:cubicBezTo>
                <a:cubicBezTo>
                  <a:pt x="300" y="163"/>
                  <a:pt x="308" y="98"/>
                  <a:pt x="274" y="53"/>
                </a:cubicBezTo>
                <a:cubicBezTo>
                  <a:pt x="239" y="8"/>
                  <a:pt x="175" y="0"/>
                  <a:pt x="130" y="34"/>
                </a:cubicBezTo>
                <a:moveTo>
                  <a:pt x="126" y="99"/>
                </a:moveTo>
                <a:cubicBezTo>
                  <a:pt x="126" y="150"/>
                  <a:pt x="126" y="150"/>
                  <a:pt x="126" y="150"/>
                </a:cubicBezTo>
                <a:cubicBezTo>
                  <a:pt x="131" y="158"/>
                  <a:pt x="137" y="166"/>
                  <a:pt x="145" y="172"/>
                </a:cubicBezTo>
                <a:cubicBezTo>
                  <a:pt x="145" y="99"/>
                  <a:pt x="145" y="99"/>
                  <a:pt x="145" y="99"/>
                </a:cubicBezTo>
                <a:lnTo>
                  <a:pt x="126" y="99"/>
                </a:lnTo>
                <a:close/>
                <a:moveTo>
                  <a:pt x="154" y="134"/>
                </a:moveTo>
                <a:cubicBezTo>
                  <a:pt x="154" y="178"/>
                  <a:pt x="154" y="178"/>
                  <a:pt x="154" y="178"/>
                </a:cubicBezTo>
                <a:cubicBezTo>
                  <a:pt x="159" y="181"/>
                  <a:pt x="165" y="184"/>
                  <a:pt x="171" y="186"/>
                </a:cubicBezTo>
                <a:cubicBezTo>
                  <a:pt x="171" y="134"/>
                  <a:pt x="171" y="134"/>
                  <a:pt x="171" y="134"/>
                </a:cubicBezTo>
                <a:lnTo>
                  <a:pt x="154" y="134"/>
                </a:lnTo>
                <a:close/>
                <a:moveTo>
                  <a:pt x="182" y="56"/>
                </a:moveTo>
                <a:cubicBezTo>
                  <a:pt x="182" y="188"/>
                  <a:pt x="182" y="188"/>
                  <a:pt x="182" y="188"/>
                </a:cubicBezTo>
                <a:cubicBezTo>
                  <a:pt x="186" y="188"/>
                  <a:pt x="189" y="189"/>
                  <a:pt x="192" y="189"/>
                </a:cubicBezTo>
                <a:cubicBezTo>
                  <a:pt x="195" y="189"/>
                  <a:pt x="197" y="188"/>
                  <a:pt x="200" y="188"/>
                </a:cubicBezTo>
                <a:cubicBezTo>
                  <a:pt x="200" y="56"/>
                  <a:pt x="200" y="56"/>
                  <a:pt x="200" y="56"/>
                </a:cubicBezTo>
                <a:lnTo>
                  <a:pt x="182" y="56"/>
                </a:lnTo>
                <a:close/>
                <a:moveTo>
                  <a:pt x="211" y="84"/>
                </a:moveTo>
                <a:cubicBezTo>
                  <a:pt x="211" y="186"/>
                  <a:pt x="211" y="186"/>
                  <a:pt x="211" y="186"/>
                </a:cubicBezTo>
                <a:cubicBezTo>
                  <a:pt x="217" y="185"/>
                  <a:pt x="223" y="182"/>
                  <a:pt x="228" y="179"/>
                </a:cubicBezTo>
                <a:cubicBezTo>
                  <a:pt x="228" y="84"/>
                  <a:pt x="228" y="84"/>
                  <a:pt x="228" y="84"/>
                </a:cubicBezTo>
                <a:lnTo>
                  <a:pt x="211" y="84"/>
                </a:lnTo>
                <a:close/>
                <a:moveTo>
                  <a:pt x="239" y="74"/>
                </a:moveTo>
                <a:cubicBezTo>
                  <a:pt x="239" y="172"/>
                  <a:pt x="239" y="172"/>
                  <a:pt x="239" y="172"/>
                </a:cubicBezTo>
                <a:cubicBezTo>
                  <a:pt x="246" y="167"/>
                  <a:pt x="252" y="160"/>
                  <a:pt x="257" y="153"/>
                </a:cubicBezTo>
                <a:cubicBezTo>
                  <a:pt x="257" y="74"/>
                  <a:pt x="257" y="74"/>
                  <a:pt x="257" y="74"/>
                </a:cubicBezTo>
                <a:lnTo>
                  <a:pt x="239" y="7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6" name="Group 44">
            <a:extLst>
              <a:ext uri="{FF2B5EF4-FFF2-40B4-BE49-F238E27FC236}">
                <a16:creationId xmlns:a16="http://schemas.microsoft.com/office/drawing/2014/main" id="{B158D1A1-D967-484F-8235-06FA0FB481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72264" y="2703454"/>
            <a:ext cx="1174415" cy="724033"/>
            <a:chOff x="3547" y="955"/>
            <a:chExt cx="1030" cy="635"/>
          </a:xfrm>
          <a:solidFill>
            <a:schemeClr val="bg1"/>
          </a:solidFill>
        </p:grpSpPr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3419527D-6356-4B3B-9137-156813B8A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1265"/>
              <a:ext cx="1030" cy="325"/>
            </a:xfrm>
            <a:custGeom>
              <a:avLst/>
              <a:gdLst/>
              <a:ahLst/>
              <a:cxnLst>
                <a:cxn ang="0">
                  <a:pos x="386" y="52"/>
                </a:cxn>
                <a:cxn ang="0">
                  <a:pos x="316" y="24"/>
                </a:cxn>
                <a:cxn ang="0">
                  <a:pos x="245" y="10"/>
                </a:cxn>
                <a:cxn ang="0">
                  <a:pos x="158" y="27"/>
                </a:cxn>
                <a:cxn ang="0">
                  <a:pos x="129" y="41"/>
                </a:cxn>
                <a:cxn ang="0">
                  <a:pos x="175" y="64"/>
                </a:cxn>
                <a:cxn ang="0">
                  <a:pos x="223" y="67"/>
                </a:cxn>
                <a:cxn ang="0">
                  <a:pos x="202" y="70"/>
                </a:cxn>
                <a:cxn ang="0">
                  <a:pos x="157" y="66"/>
                </a:cxn>
                <a:cxn ang="0">
                  <a:pos x="125" y="38"/>
                </a:cxn>
                <a:cxn ang="0">
                  <a:pos x="39" y="12"/>
                </a:cxn>
                <a:cxn ang="0">
                  <a:pos x="20" y="24"/>
                </a:cxn>
                <a:cxn ang="0">
                  <a:pos x="46" y="38"/>
                </a:cxn>
                <a:cxn ang="0">
                  <a:pos x="104" y="65"/>
                </a:cxn>
                <a:cxn ang="0">
                  <a:pos x="149" y="77"/>
                </a:cxn>
                <a:cxn ang="0">
                  <a:pos x="80" y="58"/>
                </a:cxn>
                <a:cxn ang="0">
                  <a:pos x="31" y="37"/>
                </a:cxn>
                <a:cxn ang="0">
                  <a:pos x="18" y="17"/>
                </a:cxn>
                <a:cxn ang="0">
                  <a:pos x="10" y="17"/>
                </a:cxn>
                <a:cxn ang="0">
                  <a:pos x="1" y="28"/>
                </a:cxn>
                <a:cxn ang="0">
                  <a:pos x="16" y="39"/>
                </a:cxn>
                <a:cxn ang="0">
                  <a:pos x="111" y="81"/>
                </a:cxn>
                <a:cxn ang="0">
                  <a:pos x="181" y="107"/>
                </a:cxn>
                <a:cxn ang="0">
                  <a:pos x="285" y="101"/>
                </a:cxn>
                <a:cxn ang="0">
                  <a:pos x="355" y="119"/>
                </a:cxn>
                <a:cxn ang="0">
                  <a:pos x="363" y="116"/>
                </a:cxn>
                <a:cxn ang="0">
                  <a:pos x="386" y="52"/>
                </a:cxn>
              </a:cxnLst>
              <a:rect l="0" t="0" r="r" b="b"/>
              <a:pathLst>
                <a:path w="386" h="121">
                  <a:moveTo>
                    <a:pt x="386" y="52"/>
                  </a:moveTo>
                  <a:cubicBezTo>
                    <a:pt x="386" y="52"/>
                    <a:pt x="338" y="40"/>
                    <a:pt x="316" y="24"/>
                  </a:cubicBezTo>
                  <a:cubicBezTo>
                    <a:pt x="295" y="9"/>
                    <a:pt x="272" y="0"/>
                    <a:pt x="245" y="10"/>
                  </a:cubicBezTo>
                  <a:cubicBezTo>
                    <a:pt x="218" y="21"/>
                    <a:pt x="209" y="29"/>
                    <a:pt x="158" y="27"/>
                  </a:cubicBezTo>
                  <a:cubicBezTo>
                    <a:pt x="158" y="27"/>
                    <a:pt x="132" y="25"/>
                    <a:pt x="129" y="41"/>
                  </a:cubicBezTo>
                  <a:cubicBezTo>
                    <a:pt x="126" y="59"/>
                    <a:pt x="164" y="63"/>
                    <a:pt x="175" y="64"/>
                  </a:cubicBezTo>
                  <a:cubicBezTo>
                    <a:pt x="187" y="66"/>
                    <a:pt x="223" y="67"/>
                    <a:pt x="223" y="67"/>
                  </a:cubicBezTo>
                  <a:cubicBezTo>
                    <a:pt x="217" y="67"/>
                    <a:pt x="209" y="70"/>
                    <a:pt x="202" y="70"/>
                  </a:cubicBezTo>
                  <a:cubicBezTo>
                    <a:pt x="181" y="70"/>
                    <a:pt x="175" y="69"/>
                    <a:pt x="157" y="66"/>
                  </a:cubicBezTo>
                  <a:cubicBezTo>
                    <a:pt x="148" y="64"/>
                    <a:pt x="117" y="52"/>
                    <a:pt x="125" y="38"/>
                  </a:cubicBezTo>
                  <a:cubicBezTo>
                    <a:pt x="125" y="38"/>
                    <a:pt x="48" y="14"/>
                    <a:pt x="39" y="12"/>
                  </a:cubicBezTo>
                  <a:cubicBezTo>
                    <a:pt x="30" y="10"/>
                    <a:pt x="19" y="15"/>
                    <a:pt x="20" y="24"/>
                  </a:cubicBezTo>
                  <a:cubicBezTo>
                    <a:pt x="22" y="33"/>
                    <a:pt x="31" y="34"/>
                    <a:pt x="46" y="38"/>
                  </a:cubicBezTo>
                  <a:cubicBezTo>
                    <a:pt x="60" y="42"/>
                    <a:pt x="82" y="57"/>
                    <a:pt x="104" y="65"/>
                  </a:cubicBezTo>
                  <a:cubicBezTo>
                    <a:pt x="127" y="73"/>
                    <a:pt x="149" y="77"/>
                    <a:pt x="149" y="77"/>
                  </a:cubicBezTo>
                  <a:cubicBezTo>
                    <a:pt x="149" y="77"/>
                    <a:pt x="108" y="73"/>
                    <a:pt x="80" y="58"/>
                  </a:cubicBezTo>
                  <a:cubicBezTo>
                    <a:pt x="52" y="43"/>
                    <a:pt x="38" y="39"/>
                    <a:pt x="31" y="37"/>
                  </a:cubicBezTo>
                  <a:cubicBezTo>
                    <a:pt x="25" y="35"/>
                    <a:pt x="10" y="32"/>
                    <a:pt x="18" y="17"/>
                  </a:cubicBezTo>
                  <a:cubicBezTo>
                    <a:pt x="18" y="17"/>
                    <a:pt x="11" y="17"/>
                    <a:pt x="10" y="17"/>
                  </a:cubicBezTo>
                  <a:cubicBezTo>
                    <a:pt x="6" y="19"/>
                    <a:pt x="0" y="23"/>
                    <a:pt x="1" y="28"/>
                  </a:cubicBezTo>
                  <a:cubicBezTo>
                    <a:pt x="2" y="34"/>
                    <a:pt x="11" y="38"/>
                    <a:pt x="16" y="39"/>
                  </a:cubicBezTo>
                  <a:cubicBezTo>
                    <a:pt x="26" y="42"/>
                    <a:pt x="91" y="73"/>
                    <a:pt x="111" y="81"/>
                  </a:cubicBezTo>
                  <a:cubicBezTo>
                    <a:pt x="132" y="90"/>
                    <a:pt x="164" y="107"/>
                    <a:pt x="181" y="107"/>
                  </a:cubicBezTo>
                  <a:cubicBezTo>
                    <a:pt x="198" y="107"/>
                    <a:pt x="263" y="96"/>
                    <a:pt x="285" y="101"/>
                  </a:cubicBezTo>
                  <a:cubicBezTo>
                    <a:pt x="307" y="106"/>
                    <a:pt x="355" y="119"/>
                    <a:pt x="355" y="119"/>
                  </a:cubicBezTo>
                  <a:cubicBezTo>
                    <a:pt x="355" y="119"/>
                    <a:pt x="360" y="121"/>
                    <a:pt x="363" y="116"/>
                  </a:cubicBezTo>
                  <a:cubicBezTo>
                    <a:pt x="366" y="111"/>
                    <a:pt x="386" y="65"/>
                    <a:pt x="386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179331E0-64B4-40F9-A87D-BFE211E96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4" y="955"/>
              <a:ext cx="283" cy="348"/>
            </a:xfrm>
            <a:custGeom>
              <a:avLst/>
              <a:gdLst/>
              <a:ahLst/>
              <a:cxnLst>
                <a:cxn ang="0">
                  <a:pos x="82" y="130"/>
                </a:cxn>
                <a:cxn ang="0">
                  <a:pos x="86" y="127"/>
                </a:cxn>
                <a:cxn ang="0">
                  <a:pos x="88" y="120"/>
                </a:cxn>
                <a:cxn ang="0">
                  <a:pos x="89" y="114"/>
                </a:cxn>
                <a:cxn ang="0">
                  <a:pos x="86" y="110"/>
                </a:cxn>
                <a:cxn ang="0">
                  <a:pos x="50" y="75"/>
                </a:cxn>
                <a:cxn ang="0">
                  <a:pos x="79" y="74"/>
                </a:cxn>
                <a:cxn ang="0">
                  <a:pos x="82" y="68"/>
                </a:cxn>
                <a:cxn ang="0">
                  <a:pos x="83" y="62"/>
                </a:cxn>
                <a:cxn ang="0">
                  <a:pos x="83" y="57"/>
                </a:cxn>
                <a:cxn ang="0">
                  <a:pos x="54" y="55"/>
                </a:cxn>
                <a:cxn ang="0">
                  <a:pos x="64" y="27"/>
                </a:cxn>
                <a:cxn ang="0">
                  <a:pos x="88" y="22"/>
                </a:cxn>
                <a:cxn ang="0">
                  <a:pos x="97" y="27"/>
                </a:cxn>
                <a:cxn ang="0">
                  <a:pos x="102" y="28"/>
                </a:cxn>
                <a:cxn ang="0">
                  <a:pos x="105" y="22"/>
                </a:cxn>
                <a:cxn ang="0">
                  <a:pos x="106" y="15"/>
                </a:cxn>
                <a:cxn ang="0">
                  <a:pos x="106" y="10"/>
                </a:cxn>
                <a:cxn ang="0">
                  <a:pos x="100" y="5"/>
                </a:cxn>
                <a:cxn ang="0">
                  <a:pos x="86" y="1"/>
                </a:cxn>
                <a:cxn ang="0">
                  <a:pos x="61" y="2"/>
                </a:cxn>
                <a:cxn ang="0">
                  <a:pos x="37" y="24"/>
                </a:cxn>
                <a:cxn ang="0">
                  <a:pos x="28" y="55"/>
                </a:cxn>
                <a:cxn ang="0">
                  <a:pos x="16" y="56"/>
                </a:cxn>
                <a:cxn ang="0">
                  <a:pos x="13" y="62"/>
                </a:cxn>
                <a:cxn ang="0">
                  <a:pos x="11" y="69"/>
                </a:cxn>
                <a:cxn ang="0">
                  <a:pos x="12" y="74"/>
                </a:cxn>
                <a:cxn ang="0">
                  <a:pos x="24" y="75"/>
                </a:cxn>
                <a:cxn ang="0">
                  <a:pos x="7" y="110"/>
                </a:cxn>
                <a:cxn ang="0">
                  <a:pos x="3" y="114"/>
                </a:cxn>
                <a:cxn ang="0">
                  <a:pos x="1" y="120"/>
                </a:cxn>
                <a:cxn ang="0">
                  <a:pos x="0" y="126"/>
                </a:cxn>
                <a:cxn ang="0">
                  <a:pos x="3" y="130"/>
                </a:cxn>
              </a:cxnLst>
              <a:rect l="0" t="0" r="r" b="b"/>
              <a:pathLst>
                <a:path w="106" h="130">
                  <a:moveTo>
                    <a:pt x="3" y="130"/>
                  </a:moveTo>
                  <a:cubicBezTo>
                    <a:pt x="82" y="130"/>
                    <a:pt x="82" y="130"/>
                    <a:pt x="82" y="130"/>
                  </a:cubicBezTo>
                  <a:cubicBezTo>
                    <a:pt x="83" y="130"/>
                    <a:pt x="84" y="130"/>
                    <a:pt x="85" y="129"/>
                  </a:cubicBezTo>
                  <a:cubicBezTo>
                    <a:pt x="85" y="129"/>
                    <a:pt x="86" y="128"/>
                    <a:pt x="86" y="127"/>
                  </a:cubicBezTo>
                  <a:cubicBezTo>
                    <a:pt x="87" y="126"/>
                    <a:pt x="87" y="124"/>
                    <a:pt x="88" y="123"/>
                  </a:cubicBezTo>
                  <a:cubicBezTo>
                    <a:pt x="88" y="122"/>
                    <a:pt x="88" y="121"/>
                    <a:pt x="88" y="120"/>
                  </a:cubicBezTo>
                  <a:cubicBezTo>
                    <a:pt x="89" y="118"/>
                    <a:pt x="89" y="117"/>
                    <a:pt x="89" y="116"/>
                  </a:cubicBezTo>
                  <a:cubicBezTo>
                    <a:pt x="89" y="115"/>
                    <a:pt x="89" y="115"/>
                    <a:pt x="89" y="114"/>
                  </a:cubicBezTo>
                  <a:cubicBezTo>
                    <a:pt x="89" y="113"/>
                    <a:pt x="89" y="112"/>
                    <a:pt x="89" y="111"/>
                  </a:cubicBezTo>
                  <a:cubicBezTo>
                    <a:pt x="88" y="111"/>
                    <a:pt x="87" y="110"/>
                    <a:pt x="86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8" y="75"/>
                    <a:pt x="79" y="75"/>
                    <a:pt x="79" y="74"/>
                  </a:cubicBezTo>
                  <a:cubicBezTo>
                    <a:pt x="80" y="73"/>
                    <a:pt x="80" y="73"/>
                    <a:pt x="81" y="72"/>
                  </a:cubicBezTo>
                  <a:cubicBezTo>
                    <a:pt x="81" y="71"/>
                    <a:pt x="82" y="69"/>
                    <a:pt x="82" y="68"/>
                  </a:cubicBezTo>
                  <a:cubicBezTo>
                    <a:pt x="82" y="67"/>
                    <a:pt x="83" y="66"/>
                    <a:pt x="83" y="65"/>
                  </a:cubicBezTo>
                  <a:cubicBezTo>
                    <a:pt x="83" y="64"/>
                    <a:pt x="83" y="63"/>
                    <a:pt x="83" y="62"/>
                  </a:cubicBezTo>
                  <a:cubicBezTo>
                    <a:pt x="84" y="61"/>
                    <a:pt x="84" y="60"/>
                    <a:pt x="84" y="59"/>
                  </a:cubicBezTo>
                  <a:cubicBezTo>
                    <a:pt x="84" y="58"/>
                    <a:pt x="83" y="57"/>
                    <a:pt x="83" y="57"/>
                  </a:cubicBezTo>
                  <a:cubicBezTo>
                    <a:pt x="83" y="56"/>
                    <a:pt x="82" y="55"/>
                    <a:pt x="81" y="55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8" y="38"/>
                    <a:pt x="60" y="31"/>
                    <a:pt x="64" y="27"/>
                  </a:cubicBezTo>
                  <a:cubicBezTo>
                    <a:pt x="68" y="23"/>
                    <a:pt x="73" y="20"/>
                    <a:pt x="80" y="20"/>
                  </a:cubicBezTo>
                  <a:cubicBezTo>
                    <a:pt x="83" y="20"/>
                    <a:pt x="86" y="21"/>
                    <a:pt x="88" y="22"/>
                  </a:cubicBezTo>
                  <a:cubicBezTo>
                    <a:pt x="90" y="23"/>
                    <a:pt x="92" y="24"/>
                    <a:pt x="93" y="25"/>
                  </a:cubicBezTo>
                  <a:cubicBezTo>
                    <a:pt x="95" y="26"/>
                    <a:pt x="96" y="27"/>
                    <a:pt x="97" y="27"/>
                  </a:cubicBezTo>
                  <a:cubicBezTo>
                    <a:pt x="98" y="28"/>
                    <a:pt x="99" y="29"/>
                    <a:pt x="100" y="29"/>
                  </a:cubicBezTo>
                  <a:cubicBezTo>
                    <a:pt x="101" y="29"/>
                    <a:pt x="102" y="28"/>
                    <a:pt x="102" y="28"/>
                  </a:cubicBezTo>
                  <a:cubicBezTo>
                    <a:pt x="103" y="27"/>
                    <a:pt x="103" y="26"/>
                    <a:pt x="104" y="25"/>
                  </a:cubicBezTo>
                  <a:cubicBezTo>
                    <a:pt x="104" y="24"/>
                    <a:pt x="105" y="23"/>
                    <a:pt x="105" y="22"/>
                  </a:cubicBezTo>
                  <a:cubicBezTo>
                    <a:pt x="105" y="20"/>
                    <a:pt x="106" y="19"/>
                    <a:pt x="106" y="18"/>
                  </a:cubicBezTo>
                  <a:cubicBezTo>
                    <a:pt x="106" y="17"/>
                    <a:pt x="106" y="16"/>
                    <a:pt x="106" y="15"/>
                  </a:cubicBezTo>
                  <a:cubicBezTo>
                    <a:pt x="106" y="14"/>
                    <a:pt x="106" y="13"/>
                    <a:pt x="106" y="13"/>
                  </a:cubicBezTo>
                  <a:cubicBezTo>
                    <a:pt x="106" y="12"/>
                    <a:pt x="106" y="11"/>
                    <a:pt x="106" y="10"/>
                  </a:cubicBezTo>
                  <a:cubicBezTo>
                    <a:pt x="105" y="9"/>
                    <a:pt x="105" y="9"/>
                    <a:pt x="104" y="8"/>
                  </a:cubicBezTo>
                  <a:cubicBezTo>
                    <a:pt x="103" y="7"/>
                    <a:pt x="102" y="6"/>
                    <a:pt x="100" y="5"/>
                  </a:cubicBezTo>
                  <a:cubicBezTo>
                    <a:pt x="98" y="4"/>
                    <a:pt x="96" y="3"/>
                    <a:pt x="94" y="2"/>
                  </a:cubicBezTo>
                  <a:cubicBezTo>
                    <a:pt x="91" y="1"/>
                    <a:pt x="89" y="1"/>
                    <a:pt x="86" y="1"/>
                  </a:cubicBezTo>
                  <a:cubicBezTo>
                    <a:pt x="84" y="0"/>
                    <a:pt x="81" y="0"/>
                    <a:pt x="79" y="0"/>
                  </a:cubicBezTo>
                  <a:cubicBezTo>
                    <a:pt x="72" y="0"/>
                    <a:pt x="66" y="1"/>
                    <a:pt x="61" y="2"/>
                  </a:cubicBezTo>
                  <a:cubicBezTo>
                    <a:pt x="56" y="4"/>
                    <a:pt x="51" y="7"/>
                    <a:pt x="47" y="10"/>
                  </a:cubicBezTo>
                  <a:cubicBezTo>
                    <a:pt x="43" y="14"/>
                    <a:pt x="40" y="18"/>
                    <a:pt x="37" y="24"/>
                  </a:cubicBezTo>
                  <a:cubicBezTo>
                    <a:pt x="34" y="29"/>
                    <a:pt x="32" y="36"/>
                    <a:pt x="31" y="44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7" y="55"/>
                    <a:pt x="16" y="56"/>
                    <a:pt x="16" y="56"/>
                  </a:cubicBezTo>
                  <a:cubicBezTo>
                    <a:pt x="15" y="57"/>
                    <a:pt x="14" y="58"/>
                    <a:pt x="14" y="59"/>
                  </a:cubicBezTo>
                  <a:cubicBezTo>
                    <a:pt x="13" y="60"/>
                    <a:pt x="13" y="61"/>
                    <a:pt x="13" y="62"/>
                  </a:cubicBezTo>
                  <a:cubicBezTo>
                    <a:pt x="12" y="63"/>
                    <a:pt x="12" y="65"/>
                    <a:pt x="12" y="66"/>
                  </a:cubicBezTo>
                  <a:cubicBezTo>
                    <a:pt x="12" y="67"/>
                    <a:pt x="12" y="68"/>
                    <a:pt x="11" y="69"/>
                  </a:cubicBezTo>
                  <a:cubicBezTo>
                    <a:pt x="11" y="70"/>
                    <a:pt x="11" y="70"/>
                    <a:pt x="11" y="71"/>
                  </a:cubicBezTo>
                  <a:cubicBezTo>
                    <a:pt x="11" y="72"/>
                    <a:pt x="11" y="73"/>
                    <a:pt x="12" y="74"/>
                  </a:cubicBezTo>
                  <a:cubicBezTo>
                    <a:pt x="12" y="75"/>
                    <a:pt x="13" y="75"/>
                    <a:pt x="1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17" y="110"/>
                    <a:pt x="17" y="110"/>
                    <a:pt x="17" y="110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6" y="110"/>
                    <a:pt x="5" y="111"/>
                    <a:pt x="5" y="111"/>
                  </a:cubicBezTo>
                  <a:cubicBezTo>
                    <a:pt x="4" y="112"/>
                    <a:pt x="4" y="113"/>
                    <a:pt x="3" y="114"/>
                  </a:cubicBezTo>
                  <a:cubicBezTo>
                    <a:pt x="3" y="115"/>
                    <a:pt x="2" y="116"/>
                    <a:pt x="2" y="117"/>
                  </a:cubicBezTo>
                  <a:cubicBezTo>
                    <a:pt x="2" y="118"/>
                    <a:pt x="1" y="119"/>
                    <a:pt x="1" y="120"/>
                  </a:cubicBezTo>
                  <a:cubicBezTo>
                    <a:pt x="1" y="122"/>
                    <a:pt x="0" y="123"/>
                    <a:pt x="0" y="124"/>
                  </a:cubicBezTo>
                  <a:cubicBezTo>
                    <a:pt x="0" y="125"/>
                    <a:pt x="0" y="125"/>
                    <a:pt x="0" y="126"/>
                  </a:cubicBezTo>
                  <a:cubicBezTo>
                    <a:pt x="0" y="128"/>
                    <a:pt x="0" y="129"/>
                    <a:pt x="1" y="129"/>
                  </a:cubicBezTo>
                  <a:cubicBezTo>
                    <a:pt x="1" y="130"/>
                    <a:pt x="2" y="130"/>
                    <a:pt x="3" y="1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43430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2D0C25-326F-47AE-80B3-1FB4D83FB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720" y="1124743"/>
            <a:ext cx="8330526" cy="49780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962B72C-B66D-4B7F-ABE7-8E432F526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8256"/>
            <a:ext cx="7660078" cy="839874"/>
          </a:xfrm>
        </p:spPr>
        <p:txBody>
          <a:bodyPr>
            <a:normAutofit/>
          </a:bodyPr>
          <a:lstStyle/>
          <a:p>
            <a:r>
              <a:rPr lang="en-GB" dirty="0"/>
              <a:t>ENW support to Local Area Energy Plans (LAEPs)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02DABE1-E77A-404A-8800-739E79A741DF}"/>
              </a:ext>
            </a:extLst>
          </p:cNvPr>
          <p:cNvSpPr txBox="1">
            <a:spLocks/>
          </p:cNvSpPr>
          <p:nvPr/>
        </p:nvSpPr>
        <p:spPr>
          <a:xfrm>
            <a:off x="119336" y="1134792"/>
            <a:ext cx="3312368" cy="49680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90000" rIns="91440" bIns="9000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LAEPs:</a:t>
            </a:r>
          </a:p>
          <a:p>
            <a:r>
              <a:rPr lang="en-GB" sz="2000" dirty="0"/>
              <a:t>local authorities (LAs) expected to act as coordinators of LAEPs</a:t>
            </a:r>
          </a:p>
          <a:p>
            <a:r>
              <a:rPr lang="en-GB" sz="2000" dirty="0"/>
              <a:t>ENW’s main role: to assist LAEP development by sharing data &amp; technical insights</a:t>
            </a:r>
          </a:p>
          <a:p>
            <a:r>
              <a:rPr lang="en-GB" sz="2000" dirty="0"/>
              <a:t>ENW to facilitate LAEPs: mature LAEP action plans need to be shared with ENW to timely release network capacity</a:t>
            </a:r>
          </a:p>
          <a:p>
            <a:endParaRPr lang="en-GB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0749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86911-F1B8-421A-83CC-24AEE4EF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ENW - local authorities engagement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DE929D-3891-4C0E-8625-88F77B9E29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4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0BCDB-F25C-49A1-9927-4D2A20AD6B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48328" y="3789040"/>
            <a:ext cx="2304256" cy="16915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dirty="0"/>
              <a:t>Michael Keddy</a:t>
            </a:r>
          </a:p>
          <a:p>
            <a:pPr marL="0" indent="0">
              <a:buNone/>
            </a:pPr>
            <a:r>
              <a:rPr lang="en-GB" sz="1600" dirty="0"/>
              <a:t>(experience: ENW connections, Arup and other)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0840A5-CA74-4701-A52D-5C91B4E48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336" y="1546304"/>
            <a:ext cx="1905000" cy="190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4B3F86E-5E5A-4AA9-AE71-374AB912FF5D}"/>
              </a:ext>
            </a:extLst>
          </p:cNvPr>
          <p:cNvSpPr txBox="1">
            <a:spLocks/>
          </p:cNvSpPr>
          <p:nvPr/>
        </p:nvSpPr>
        <p:spPr>
          <a:xfrm>
            <a:off x="6456040" y="3717032"/>
            <a:ext cx="2232248" cy="1691530"/>
          </a:xfrm>
          <a:prstGeom prst="rect">
            <a:avLst/>
          </a:prstGeom>
        </p:spPr>
        <p:txBody>
          <a:bodyPr vert="horz" lIns="91440" tIns="90000" rIns="91440" bIns="9000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/>
              <a:t>Ivan Bolotkov</a:t>
            </a:r>
          </a:p>
          <a:p>
            <a:pPr marL="0" indent="0">
              <a:buNone/>
            </a:pPr>
            <a:r>
              <a:rPr lang="en-GB" sz="1600" dirty="0"/>
              <a:t>(experience: ENW &amp; UKPN planning, ABB and other)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2CE54648-B6AD-462A-82C3-915FE20488D2}"/>
              </a:ext>
            </a:extLst>
          </p:cNvPr>
          <p:cNvSpPr txBox="1">
            <a:spLocks/>
          </p:cNvSpPr>
          <p:nvPr/>
        </p:nvSpPr>
        <p:spPr>
          <a:xfrm>
            <a:off x="241424" y="1546304"/>
            <a:ext cx="5544616" cy="5075237"/>
          </a:xfrm>
          <a:prstGeom prst="rect">
            <a:avLst/>
          </a:prstGeom>
        </p:spPr>
        <p:txBody>
          <a:bodyPr vert="horz" lIns="91440" tIns="90000" rIns="91440" bIns="9000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County council (</a:t>
            </a:r>
            <a:r>
              <a:rPr lang="en-GB" sz="2000" dirty="0" err="1"/>
              <a:t>eg</a:t>
            </a:r>
            <a:r>
              <a:rPr lang="en-GB" sz="2000" dirty="0"/>
              <a:t>, GMCA) – ENW </a:t>
            </a:r>
            <a:r>
              <a:rPr lang="en-GB" sz="2000" dirty="0" err="1"/>
              <a:t>bilaterals</a:t>
            </a:r>
            <a:r>
              <a:rPr lang="en-GB" sz="2000" dirty="0"/>
              <a:t>: workshop every 6 months</a:t>
            </a:r>
          </a:p>
          <a:p>
            <a:endParaRPr lang="en-GB" sz="2000" dirty="0"/>
          </a:p>
          <a:p>
            <a:r>
              <a:rPr lang="en-GB" sz="2000" dirty="0"/>
              <a:t>Councils – ENW </a:t>
            </a:r>
            <a:r>
              <a:rPr lang="en-GB" sz="2000" dirty="0" err="1"/>
              <a:t>bilaterals</a:t>
            </a:r>
            <a:r>
              <a:rPr lang="en-GB" sz="2000" dirty="0"/>
              <a:t>: quarterly meetings with each individual council (both face-to-face and remote meetings)</a:t>
            </a:r>
          </a:p>
          <a:p>
            <a:endParaRPr lang="en-GB" sz="2000" dirty="0"/>
          </a:p>
          <a:p>
            <a:r>
              <a:rPr lang="en-GB" sz="2000" dirty="0"/>
              <a:t>ENW points of contact: LAEP engineers from our Capacity Strategy team (Ivan &amp; Michael)</a:t>
            </a:r>
          </a:p>
          <a:p>
            <a:endParaRPr lang="en-GB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8D6888-AE4B-4E3F-BB16-A9C3D9F5E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878" y="1546304"/>
            <a:ext cx="1556497" cy="19231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0182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86911-F1B8-421A-83CC-24AEE4EF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Importance of LAEP engagement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DE929D-3891-4C0E-8625-88F77B9E29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5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00E889-CDF1-44C0-BA82-D1479C31DB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7408" y="1204864"/>
            <a:ext cx="11017224" cy="5616624"/>
          </a:xfrm>
        </p:spPr>
        <p:txBody>
          <a:bodyPr>
            <a:noAutofit/>
          </a:bodyPr>
          <a:lstStyle/>
          <a:p>
            <a:r>
              <a:rPr lang="en-GB" sz="2200" b="1" dirty="0"/>
              <a:t>Why is it important for LAs to share LAEP and other plans before applying for network connection?</a:t>
            </a:r>
            <a:endParaRPr lang="en-GB" sz="2200" b="1" u="sng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200" dirty="0"/>
              <a:t> network capacity released within LAEP / local plan timeline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200" dirty="0"/>
              <a:t> cost-efficient network investment, not piecemeal network expansion </a:t>
            </a:r>
            <a:r>
              <a:rPr lang="en-GB" sz="2200" dirty="0">
                <a:sym typeface="Wingdings" panose="05000000000000000000" pitchFamily="2" charset="2"/>
              </a:rPr>
              <a:t> lower energy bills to customers</a:t>
            </a:r>
          </a:p>
          <a:p>
            <a:pPr lvl="1"/>
            <a:endParaRPr lang="en-GB" sz="2200" dirty="0"/>
          </a:p>
          <a:p>
            <a:r>
              <a:rPr lang="en-GB" sz="2200" b="1" dirty="0"/>
              <a:t>What is different in RIIO-ED2?</a:t>
            </a:r>
            <a:r>
              <a:rPr lang="en-GB" sz="2200" dirty="0"/>
              <a:t> (our regulatory 2023-2028 period)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200" dirty="0"/>
              <a:t> lower connection charges (access SCR charges): higher connections activity expected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200" dirty="0"/>
              <a:t> access to funding for all DNOs through uncertainty mechanisms </a:t>
            </a:r>
            <a:r>
              <a:rPr lang="en-GB" sz="2200" dirty="0">
                <a:sym typeface="Wingdings" panose="05000000000000000000" pitchFamily="2" charset="2"/>
              </a:rPr>
              <a:t> to facilitate</a:t>
            </a:r>
            <a:r>
              <a:rPr lang="en-GB" sz="2200" dirty="0"/>
              <a:t> well justified LAEPs and other mature local plans  </a:t>
            </a:r>
          </a:p>
          <a:p>
            <a:pPr lvl="2"/>
            <a:endParaRPr lang="en-GB" sz="2200" dirty="0"/>
          </a:p>
          <a:p>
            <a:pPr lvl="2"/>
            <a:endParaRPr lang="en-GB" sz="2200" dirty="0"/>
          </a:p>
          <a:p>
            <a:endParaRPr lang="en-GB" sz="2200" dirty="0"/>
          </a:p>
          <a:p>
            <a:pPr lvl="2"/>
            <a:endParaRPr lang="en-GB" sz="2200" dirty="0"/>
          </a:p>
          <a:p>
            <a:pPr lvl="2"/>
            <a:endParaRPr lang="en-GB" sz="2200" dirty="0"/>
          </a:p>
          <a:p>
            <a:endParaRPr lang="en-GB" sz="2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1AFAD7-7BB2-46DF-9200-E2010D195AF4}"/>
              </a:ext>
            </a:extLst>
          </p:cNvPr>
          <p:cNvSpPr/>
          <p:nvPr/>
        </p:nvSpPr>
        <p:spPr>
          <a:xfrm>
            <a:off x="6744072" y="5223476"/>
            <a:ext cx="5040560" cy="121342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>
            <a:normAutofit fontScale="92500"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key takeaway</a:t>
            </a:r>
            <a:r>
              <a:rPr lang="en-GB" sz="2400" dirty="0">
                <a:solidFill>
                  <a:schemeClr val="tx1"/>
                </a:solidFill>
              </a:rPr>
              <a:t>: early engagement on LAEPs and other local plans can facilitate them in timely and cost-efficient manner</a:t>
            </a:r>
          </a:p>
        </p:txBody>
      </p:sp>
    </p:spTree>
    <p:extLst>
      <p:ext uri="{BB962C8B-B14F-4D97-AF65-F5344CB8AC3E}">
        <p14:creationId xmlns:p14="http://schemas.microsoft.com/office/powerpoint/2010/main" val="246358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86911-F1B8-421A-83CC-24AEE4EF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Protocol of engagement: data to be requested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DE929D-3891-4C0E-8625-88F77B9E29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6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00E889-CDF1-44C0-BA82-D1479C31DB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380" y="1340768"/>
            <a:ext cx="10505212" cy="5616624"/>
          </a:xfrm>
        </p:spPr>
        <p:txBody>
          <a:bodyPr>
            <a:noAutofit/>
          </a:bodyPr>
          <a:lstStyle/>
          <a:p>
            <a:r>
              <a:rPr lang="en-GB" dirty="0"/>
              <a:t>Data on LAEPs &amp; other local plans</a:t>
            </a:r>
            <a:endParaRPr lang="en-GB" u="sng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400" dirty="0"/>
              <a:t> from detailed to more high level: ENW data template (next slide)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400" dirty="0"/>
              <a:t> grouping developments in high certainty and more ambitious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400" dirty="0"/>
              <a:t> realistic approach on certainty, </a:t>
            </a:r>
            <a:r>
              <a:rPr lang="en-GB" sz="2400" dirty="0" err="1"/>
              <a:t>ie</a:t>
            </a:r>
            <a:r>
              <a:rPr lang="en-GB" sz="2400" dirty="0"/>
              <a:t> longer term plans de facto have lower certainty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400" dirty="0"/>
              <a:t> what is a high certainty development?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2400" dirty="0"/>
              <a:t>strong local/central government backing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2400" dirty="0"/>
              <a:t>secure funding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2400" dirty="0"/>
              <a:t>ongoing development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sz="2400" dirty="0"/>
          </a:p>
          <a:p>
            <a:pPr lvl="2"/>
            <a:endParaRPr lang="en-GB" sz="2400" dirty="0"/>
          </a:p>
          <a:p>
            <a:pPr lvl="2"/>
            <a:endParaRPr lang="en-GB" sz="2400" dirty="0"/>
          </a:p>
          <a:p>
            <a:endParaRPr lang="en-GB" dirty="0"/>
          </a:p>
          <a:p>
            <a:pPr lvl="2"/>
            <a:endParaRPr lang="en-GB" sz="2400" dirty="0"/>
          </a:p>
          <a:p>
            <a:pPr lvl="2"/>
            <a:endParaRPr lang="en-GB" sz="2400" dirty="0"/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EE9A9-82E9-4C4C-A196-B5C1A3D2EA50}"/>
              </a:ext>
            </a:extLst>
          </p:cNvPr>
          <p:cNvSpPr/>
          <p:nvPr/>
        </p:nvSpPr>
        <p:spPr>
          <a:xfrm>
            <a:off x="6672064" y="4794040"/>
            <a:ext cx="5192532" cy="1656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>
            <a:normAutofit fontScale="92500" lnSpcReduction="20000"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key takeaway</a:t>
            </a:r>
            <a:r>
              <a:rPr lang="en-GB" sz="2400" dirty="0">
                <a:solidFill>
                  <a:schemeClr val="tx1"/>
                </a:solidFill>
              </a:rPr>
              <a:t>: we will provide a framework to identify high certainty projects, but this is more of a starting point in our LAEP engagement with LAs and we are flexible to use any evidence/info provided by LAs</a:t>
            </a:r>
          </a:p>
        </p:txBody>
      </p:sp>
    </p:spTree>
    <p:extLst>
      <p:ext uri="{BB962C8B-B14F-4D97-AF65-F5344CB8AC3E}">
        <p14:creationId xmlns:p14="http://schemas.microsoft.com/office/powerpoint/2010/main" val="23006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86911-F1B8-421A-83CC-24AEE4EF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Protocol of engagement: data to be requested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DE929D-3891-4C0E-8625-88F77B9E29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A6226-45F5-45DC-8CB0-C52A33C884C0}" type="slidenum">
              <a:rPr lang="en-GB" smtClean="0"/>
              <a:t>7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00E889-CDF1-44C0-BA82-D1479C31DB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2585" y="980728"/>
            <a:ext cx="11305784" cy="5616624"/>
          </a:xfrm>
        </p:spPr>
        <p:txBody>
          <a:bodyPr>
            <a:noAutofit/>
          </a:bodyPr>
          <a:lstStyle/>
          <a:p>
            <a:r>
              <a:rPr lang="en-GB" sz="2000" dirty="0"/>
              <a:t>ENW data template to be completed by local authorities &amp; local developers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tabs on key electric technologies: EVs, heat pumps, renewables, heat network plans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 a generic “</a:t>
            </a:r>
            <a:r>
              <a:rPr lang="en-GB" i="1" dirty="0"/>
              <a:t>planned developments</a:t>
            </a:r>
            <a:r>
              <a:rPr lang="en-GB" dirty="0"/>
              <a:t>” tab can be also used  </a:t>
            </a:r>
          </a:p>
          <a:p>
            <a:endParaRPr lang="en-GB" sz="2000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sz="2000" dirty="0"/>
          </a:p>
          <a:p>
            <a:pPr lvl="2"/>
            <a:endParaRPr lang="en-GB" sz="2000" dirty="0"/>
          </a:p>
          <a:p>
            <a:endParaRPr lang="en-GB" sz="2000" dirty="0"/>
          </a:p>
          <a:p>
            <a:pPr lvl="2"/>
            <a:endParaRPr lang="en-GB" sz="2000" dirty="0"/>
          </a:p>
          <a:p>
            <a:pPr lvl="2"/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60FD7E-7EE3-48DC-B26D-75A223CF6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31" y="2507160"/>
            <a:ext cx="10389919" cy="407875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8A02F54-5453-4753-8908-7845BB0180B1}"/>
              </a:ext>
            </a:extLst>
          </p:cNvPr>
          <p:cNvSpPr/>
          <p:nvPr/>
        </p:nvSpPr>
        <p:spPr>
          <a:xfrm>
            <a:off x="6692831" y="4077072"/>
            <a:ext cx="5256584" cy="195985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>
            <a:norm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key takeaway</a:t>
            </a:r>
            <a:r>
              <a:rPr lang="en-GB" sz="2400" dirty="0">
                <a:solidFill>
                  <a:schemeClr val="tx1"/>
                </a:solidFill>
              </a:rPr>
              <a:t>: we’re flexible in getting more or less accurate/precise information on LAEPs. The </a:t>
            </a:r>
            <a:r>
              <a:rPr lang="en-GB" sz="2400" dirty="0" err="1">
                <a:solidFill>
                  <a:schemeClr val="tx1"/>
                </a:solidFill>
              </a:rPr>
              <a:t>bilaterals</a:t>
            </a:r>
            <a:r>
              <a:rPr lang="en-GB" sz="2400" dirty="0">
                <a:solidFill>
                  <a:schemeClr val="tx1"/>
                </a:solidFill>
              </a:rPr>
              <a:t> can be used to discuss details on data</a:t>
            </a:r>
          </a:p>
        </p:txBody>
      </p:sp>
    </p:spTree>
    <p:extLst>
      <p:ext uri="{BB962C8B-B14F-4D97-AF65-F5344CB8AC3E}">
        <p14:creationId xmlns:p14="http://schemas.microsoft.com/office/powerpoint/2010/main" val="997307377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Electricity North West">
      <a:dk1>
        <a:srgbClr val="00245D"/>
      </a:dk1>
      <a:lt1>
        <a:srgbClr val="FFFFFF"/>
      </a:lt1>
      <a:dk2>
        <a:srgbClr val="7AC143"/>
      </a:dk2>
      <a:lt2>
        <a:srgbClr val="6CADDF"/>
      </a:lt2>
      <a:accent1>
        <a:srgbClr val="9C7DB9"/>
      </a:accent1>
      <a:accent2>
        <a:srgbClr val="F58426"/>
      </a:accent2>
      <a:accent3>
        <a:srgbClr val="DB0962"/>
      </a:accent3>
      <a:accent4>
        <a:srgbClr val="22BCB9"/>
      </a:accent4>
      <a:accent5>
        <a:srgbClr val="5F6062"/>
      </a:accent5>
      <a:accent6>
        <a:srgbClr val="A1A1A4"/>
      </a:accent6>
      <a:hlink>
        <a:srgbClr val="0000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tIns="90000" bIns="90000" rtlCol="0" anchor="ctr">
        <a:normAutofit fontScale="55000" lnSpcReduction="20000"/>
      </a:bodyPr>
      <a:lstStyle>
        <a:defPPr algn="ctr">
          <a:defRPr sz="2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>
        <a:normAutofit fontScale="92500"/>
      </a:bodyPr>
      <a:lstStyle>
        <a:defPPr algn="l">
          <a:defRPr sz="2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19406790-CBA7-4DC2-B2B8-B71EC747067E}" vid="{72B24CA3-A0EA-47A6-985C-6CEAC9AC7416}"/>
    </a:ext>
  </a:extLst>
</a:theme>
</file>

<file path=ppt/theme/theme2.xml><?xml version="1.0" encoding="utf-8"?>
<a:theme xmlns:a="http://schemas.openxmlformats.org/drawingml/2006/main" name="Green">
  <a:themeElements>
    <a:clrScheme name="Electricity North West">
      <a:dk1>
        <a:srgbClr val="00245D"/>
      </a:dk1>
      <a:lt1>
        <a:srgbClr val="FFFFFF"/>
      </a:lt1>
      <a:dk2>
        <a:srgbClr val="7AC143"/>
      </a:dk2>
      <a:lt2>
        <a:srgbClr val="6CADDF"/>
      </a:lt2>
      <a:accent1>
        <a:srgbClr val="9C7DB9"/>
      </a:accent1>
      <a:accent2>
        <a:srgbClr val="F58426"/>
      </a:accent2>
      <a:accent3>
        <a:srgbClr val="DB0962"/>
      </a:accent3>
      <a:accent4>
        <a:srgbClr val="22BCB9"/>
      </a:accent4>
      <a:accent5>
        <a:srgbClr val="5F6062"/>
      </a:accent5>
      <a:accent6>
        <a:srgbClr val="A1A1A4"/>
      </a:accent6>
      <a:hlink>
        <a:srgbClr val="0000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tIns="90000" bIns="90000" rtlCol="0" anchor="ctr">
        <a:normAutofit fontScale="55000" lnSpcReduction="20000"/>
      </a:bodyPr>
      <a:lstStyle>
        <a:defPPr algn="ctr">
          <a:defRPr sz="2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>
        <a:normAutofit fontScale="92500"/>
      </a:bodyPr>
      <a:lstStyle>
        <a:defPPr algn="l">
          <a:defRPr sz="2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19406790-CBA7-4DC2-B2B8-B71EC747067E}" vid="{CBE9C951-4F88-42B4-A55C-C4A8FF72A70D}"/>
    </a:ext>
  </a:extLst>
</a:theme>
</file>

<file path=ppt/theme/theme3.xml><?xml version="1.0" encoding="utf-8"?>
<a:theme xmlns:a="http://schemas.openxmlformats.org/drawingml/2006/main" name="Grey">
  <a:themeElements>
    <a:clrScheme name="Electricity North West">
      <a:dk1>
        <a:srgbClr val="00245D"/>
      </a:dk1>
      <a:lt1>
        <a:srgbClr val="FFFFFF"/>
      </a:lt1>
      <a:dk2>
        <a:srgbClr val="7AC143"/>
      </a:dk2>
      <a:lt2>
        <a:srgbClr val="6CADDF"/>
      </a:lt2>
      <a:accent1>
        <a:srgbClr val="9C7DB9"/>
      </a:accent1>
      <a:accent2>
        <a:srgbClr val="F58426"/>
      </a:accent2>
      <a:accent3>
        <a:srgbClr val="DB0962"/>
      </a:accent3>
      <a:accent4>
        <a:srgbClr val="22BCB9"/>
      </a:accent4>
      <a:accent5>
        <a:srgbClr val="5F6062"/>
      </a:accent5>
      <a:accent6>
        <a:srgbClr val="A1A1A4"/>
      </a:accent6>
      <a:hlink>
        <a:srgbClr val="0000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tIns="90000" bIns="90000" rtlCol="0" anchor="ctr">
        <a:normAutofit fontScale="55000" lnSpcReduction="20000"/>
      </a:bodyPr>
      <a:lstStyle>
        <a:defPPr algn="ctr">
          <a:defRPr sz="2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>
        <a:normAutofit fontScale="92500"/>
      </a:bodyPr>
      <a:lstStyle>
        <a:defPPr algn="l">
          <a:defRPr sz="2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19406790-CBA7-4DC2-B2B8-B71EC747067E}" vid="{3F49D706-EBD7-492A-A737-DF6C16001AC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cc6796-cfd4-4ce9-93e1-1905df0bbd80" xsi:nil="true"/>
    <lcf76f155ced4ddcb4097134ff3c332f xmlns="fd8fd046-0cc2-4453-843e-f6e09ab2f06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EAA219544D845AFBA556AF394F9F9" ma:contentTypeVersion="15" ma:contentTypeDescription="Create a new document." ma:contentTypeScope="" ma:versionID="d1a9a963c0cd049db6bdf696de77e3b5">
  <xsd:schema xmlns:xsd="http://www.w3.org/2001/XMLSchema" xmlns:xs="http://www.w3.org/2001/XMLSchema" xmlns:p="http://schemas.microsoft.com/office/2006/metadata/properties" xmlns:ns2="fd8fd046-0cc2-4453-843e-f6e09ab2f06c" xmlns:ns3="c8cc6796-cfd4-4ce9-93e1-1905df0bbd80" targetNamespace="http://schemas.microsoft.com/office/2006/metadata/properties" ma:root="true" ma:fieldsID="b03bb10ad26cb5f70f1850b5212336aa" ns2:_="" ns3:_="">
    <xsd:import namespace="fd8fd046-0cc2-4453-843e-f6e09ab2f06c"/>
    <xsd:import namespace="c8cc6796-cfd4-4ce9-93e1-1905df0bbd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8fd046-0cc2-4453-843e-f6e09ab2f0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3e4fde04-eaf7-46f4-90d8-754f3b92dd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c6796-cfd4-4ce9-93e1-1905df0bbd8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b76b36e-a913-4eb0-9e28-ae3b34886621}" ma:internalName="TaxCatchAll" ma:showField="CatchAllData" ma:web="c8cc6796-cfd4-4ce9-93e1-1905df0bbd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688132-159C-4CE3-AEA8-815ECEE1A5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53B8BA-91CF-4D4B-B759-FACF76EA24B1}">
  <ds:schemaRefs>
    <ds:schemaRef ds:uri="c8cc6796-cfd4-4ce9-93e1-1905df0bbd8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d8fd046-0cc2-4453-843e-f6e09ab2f06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83CC9CA-4F2B-487D-A53F-757D8ABC62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8fd046-0cc2-4453-843e-f6e09ab2f06c"/>
    <ds:schemaRef ds:uri="c8cc6796-cfd4-4ce9-93e1-1905df0bbd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14483</TotalTime>
  <Words>555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Blue</vt:lpstr>
      <vt:lpstr>Green</vt:lpstr>
      <vt:lpstr>Grey</vt:lpstr>
      <vt:lpstr>LAEP high level engagement process: Electricity North West with Local Authorities</vt:lpstr>
      <vt:lpstr>Terms of reference – ENW &amp; councils engagement</vt:lpstr>
      <vt:lpstr>ENW support to Local Area Energy Plans (LAEPs)</vt:lpstr>
      <vt:lpstr>ENW - local authorities engagement</vt:lpstr>
      <vt:lpstr>Importance of LAEP engagement</vt:lpstr>
      <vt:lpstr>Protocol of engagement: data to be requested </vt:lpstr>
      <vt:lpstr>Protocol of engagement: data to be requested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Penketh, Lucy</dc:creator>
  <cp:lastModifiedBy>Kaloudas, Christos</cp:lastModifiedBy>
  <cp:revision>698</cp:revision>
  <dcterms:created xsi:type="dcterms:W3CDTF">2019-12-20T14:46:14Z</dcterms:created>
  <dcterms:modified xsi:type="dcterms:W3CDTF">2023-08-30T13:14:34Z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0x0101005A86F8F8950BDB4F867D2A4EF86A69A6</vt:lpwstr>
  </property>
</Properties>
</file>